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27"/>
  </p:notesMasterIdLst>
  <p:sldIdLst>
    <p:sldId id="256" r:id="rId2"/>
    <p:sldId id="259" r:id="rId3"/>
    <p:sldId id="283" r:id="rId4"/>
    <p:sldId id="286" r:id="rId5"/>
    <p:sldId id="285" r:id="rId6"/>
    <p:sldId id="288" r:id="rId7"/>
    <p:sldId id="287" r:id="rId8"/>
    <p:sldId id="284" r:id="rId9"/>
    <p:sldId id="290" r:id="rId10"/>
    <p:sldId id="282" r:id="rId11"/>
    <p:sldId id="292" r:id="rId12"/>
    <p:sldId id="291" r:id="rId13"/>
    <p:sldId id="265" r:id="rId14"/>
    <p:sldId id="266" r:id="rId15"/>
    <p:sldId id="268" r:id="rId16"/>
    <p:sldId id="270" r:id="rId17"/>
    <p:sldId id="293" r:id="rId18"/>
    <p:sldId id="278" r:id="rId19"/>
    <p:sldId id="289" r:id="rId20"/>
    <p:sldId id="281" r:id="rId21"/>
    <p:sldId id="294" r:id="rId22"/>
    <p:sldId id="272" r:id="rId23"/>
    <p:sldId id="295" r:id="rId24"/>
    <p:sldId id="274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02D72"/>
    <a:srgbClr val="A1A5C8"/>
    <a:srgbClr val="3E5698"/>
    <a:srgbClr val="E4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5E616-FF0A-42EA-90C4-29F443DF2D2B}" v="14" dt="2021-09-29T12:21:55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47706" autoAdjust="0"/>
  </p:normalViewPr>
  <p:slideViewPr>
    <p:cSldViewPr snapToGrid="0">
      <p:cViewPr varScale="1">
        <p:scale>
          <a:sx n="62" d="100"/>
          <a:sy n="62" d="100"/>
        </p:scale>
        <p:origin x="224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46478314781515"/>
          <c:y val="0.19638879375493556"/>
          <c:w val="0.70650339237505078"/>
          <c:h val="0.71330180232453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rgbClr val="002D72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7-4CA5-BF92-EEA9CD7D767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rgbClr val="A1A5C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7-4CA5-BF92-EEA9CD7D7676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rgbClr val="3E569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7-4CA5-BF92-EEA9CD7D7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3"/>
        <c:axId val="2053996144"/>
        <c:axId val="2053996560"/>
      </c:barChart>
      <c:catAx>
        <c:axId val="205399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560"/>
        <c:crosses val="autoZero"/>
        <c:auto val="1"/>
        <c:lblAlgn val="ctr"/>
        <c:lblOffset val="100"/>
        <c:noMultiLvlLbl val="0"/>
      </c:catAx>
      <c:valAx>
        <c:axId val="205399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5403180359500971E-4"/>
          <c:w val="8.1184373015847133E-2"/>
          <c:h val="0.19313419858730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350" b="0" i="0" u="none" strike="noStrike" kern="1200" baseline="0">
              <a:solidFill>
                <a:srgbClr val="77777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B9ED2-5ABC-485B-BBAE-5853CBFC3961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A970BD1-AB01-41E0-AB0E-1A5473259F08}">
      <dgm:prSet phldrT="[Text]"/>
      <dgm:spPr/>
      <dgm:t>
        <a:bodyPr/>
        <a:lstStyle/>
        <a:p>
          <a:r>
            <a:rPr lang="sk-SK"/>
            <a:t>konfigurácia a ochrana</a:t>
          </a:r>
        </a:p>
        <a:p>
          <a:r>
            <a:rPr lang="sk-SK"/>
            <a:t>(configuration &amp; protection)</a:t>
          </a:r>
        </a:p>
      </dgm:t>
    </dgm:pt>
    <dgm:pt modelId="{B3BF8CCA-E2C7-4E23-A65E-FEB78496A7D9}" type="parTrans" cxnId="{7DA385F6-703F-4ED6-A68D-5E03C6971EF2}">
      <dgm:prSet/>
      <dgm:spPr/>
      <dgm:t>
        <a:bodyPr/>
        <a:lstStyle/>
        <a:p>
          <a:endParaRPr lang="sk-SK"/>
        </a:p>
      </dgm:t>
    </dgm:pt>
    <dgm:pt modelId="{E8664A38-6EBA-4CF2-905D-5B589AD39E49}" type="sibTrans" cxnId="{7DA385F6-703F-4ED6-A68D-5E03C6971EF2}">
      <dgm:prSet/>
      <dgm:spPr/>
      <dgm:t>
        <a:bodyPr/>
        <a:lstStyle/>
        <a:p>
          <a:endParaRPr lang="sk-SK"/>
        </a:p>
      </dgm:t>
    </dgm:pt>
    <dgm:pt modelId="{A25825F5-AA55-4AB2-96EC-FD99F82AD16F}">
      <dgm:prSet phldrT="[Text]"/>
      <dgm:spPr/>
      <dgm:t>
        <a:bodyPr/>
        <a:lstStyle/>
        <a:p>
          <a:r>
            <a:rPr lang="sk-SK"/>
            <a:t>vyradenie z prevádzky</a:t>
          </a:r>
        </a:p>
        <a:p>
          <a:r>
            <a:rPr lang="sk-SK"/>
            <a:t>(retiring)</a:t>
          </a:r>
        </a:p>
      </dgm:t>
    </dgm:pt>
    <dgm:pt modelId="{600C857B-F4EF-4031-A958-AFD197C78F04}" type="parTrans" cxnId="{4B2DD8C3-D708-4AF1-9477-7AAA2371E9CA}">
      <dgm:prSet/>
      <dgm:spPr/>
      <dgm:t>
        <a:bodyPr/>
        <a:lstStyle/>
        <a:p>
          <a:endParaRPr lang="sk-SK"/>
        </a:p>
      </dgm:t>
    </dgm:pt>
    <dgm:pt modelId="{A7BBAAD0-6364-4E9C-BF9F-C1788BB55CF4}" type="sibTrans" cxnId="{4B2DD8C3-D708-4AF1-9477-7AAA2371E9CA}">
      <dgm:prSet/>
      <dgm:spPr/>
      <dgm:t>
        <a:bodyPr/>
        <a:lstStyle/>
        <a:p>
          <a:endParaRPr lang="sk-SK"/>
        </a:p>
      </dgm:t>
    </dgm:pt>
    <dgm:pt modelId="{A0752226-DCE7-4EE6-AB43-909983C4E6CE}">
      <dgm:prSet phldrT="[Text]"/>
      <dgm:spPr/>
      <dgm:t>
        <a:bodyPr/>
        <a:lstStyle/>
        <a:p>
          <a:r>
            <a:rPr lang="sk-SK" dirty="0"/>
            <a:t>poskytnutie a registrácia v organizácii</a:t>
          </a:r>
        </a:p>
        <a:p>
          <a:r>
            <a:rPr lang="sk-SK" dirty="0"/>
            <a:t>(</a:t>
          </a:r>
          <a:r>
            <a:rPr lang="sk-SK" dirty="0" err="1"/>
            <a:t>provisioning</a:t>
          </a:r>
          <a:r>
            <a:rPr lang="sk-SK" dirty="0"/>
            <a:t> &amp; </a:t>
          </a:r>
          <a:r>
            <a:rPr lang="sk-SK" dirty="0" err="1"/>
            <a:t>enrolling</a:t>
          </a:r>
          <a:r>
            <a:rPr lang="sk-SK" dirty="0"/>
            <a:t>)</a:t>
          </a:r>
        </a:p>
      </dgm:t>
    </dgm:pt>
    <dgm:pt modelId="{60D1F2B2-AAE5-422E-B4AA-551ED557F5D9}" type="parTrans" cxnId="{F39D3AB9-BDBD-4DD7-B497-39C366082507}">
      <dgm:prSet/>
      <dgm:spPr/>
      <dgm:t>
        <a:bodyPr/>
        <a:lstStyle/>
        <a:p>
          <a:endParaRPr lang="sk-SK"/>
        </a:p>
      </dgm:t>
    </dgm:pt>
    <dgm:pt modelId="{06E63977-579C-4DC7-9E58-0D8A72520CA7}" type="sibTrans" cxnId="{F39D3AB9-BDBD-4DD7-B497-39C366082507}">
      <dgm:prSet/>
      <dgm:spPr/>
      <dgm:t>
        <a:bodyPr/>
        <a:lstStyle/>
        <a:p>
          <a:endParaRPr lang="sk-SK"/>
        </a:p>
      </dgm:t>
    </dgm:pt>
    <dgm:pt modelId="{48DFE269-0AEA-4F84-807D-9E2052B173E2}" type="pres">
      <dgm:prSet presAssocID="{9C3B9ED2-5ABC-485B-BBAE-5853CBFC3961}" presName="Name0" presStyleCnt="0">
        <dgm:presLayoutVars>
          <dgm:dir/>
          <dgm:resizeHandles val="exact"/>
        </dgm:presLayoutVars>
      </dgm:prSet>
      <dgm:spPr/>
    </dgm:pt>
    <dgm:pt modelId="{69CF26A5-0646-4359-BF2D-5BDA2EE1DD3B}" type="pres">
      <dgm:prSet presAssocID="{A0752226-DCE7-4EE6-AB43-909983C4E6CE}" presName="node" presStyleLbl="node1" presStyleIdx="0" presStyleCnt="3">
        <dgm:presLayoutVars>
          <dgm:bulletEnabled val="1"/>
        </dgm:presLayoutVars>
      </dgm:prSet>
      <dgm:spPr/>
    </dgm:pt>
    <dgm:pt modelId="{36B3B48E-D05F-4B3C-8774-346760A65268}" type="pres">
      <dgm:prSet presAssocID="{06E63977-579C-4DC7-9E58-0D8A72520CA7}" presName="sibTrans" presStyleLbl="sibTrans2D1" presStyleIdx="0" presStyleCnt="2"/>
      <dgm:spPr/>
    </dgm:pt>
    <dgm:pt modelId="{FCC988C8-28B3-4D59-8C2D-6AD0288F0B4F}" type="pres">
      <dgm:prSet presAssocID="{06E63977-579C-4DC7-9E58-0D8A72520CA7}" presName="connectorText" presStyleLbl="sibTrans2D1" presStyleIdx="0" presStyleCnt="2"/>
      <dgm:spPr/>
    </dgm:pt>
    <dgm:pt modelId="{D12594CA-894C-4998-A33C-BE10C1795E86}" type="pres">
      <dgm:prSet presAssocID="{DA970BD1-AB01-41E0-AB0E-1A5473259F08}" presName="node" presStyleLbl="node1" presStyleIdx="1" presStyleCnt="3">
        <dgm:presLayoutVars>
          <dgm:bulletEnabled val="1"/>
        </dgm:presLayoutVars>
      </dgm:prSet>
      <dgm:spPr/>
    </dgm:pt>
    <dgm:pt modelId="{40866794-FD5B-48A0-B6DB-80AC5C9786C2}" type="pres">
      <dgm:prSet presAssocID="{E8664A38-6EBA-4CF2-905D-5B589AD39E49}" presName="sibTrans" presStyleLbl="sibTrans2D1" presStyleIdx="1" presStyleCnt="2"/>
      <dgm:spPr/>
    </dgm:pt>
    <dgm:pt modelId="{6DAF41C8-75B5-45BD-8138-B33E8EF5C0A1}" type="pres">
      <dgm:prSet presAssocID="{E8664A38-6EBA-4CF2-905D-5B589AD39E49}" presName="connectorText" presStyleLbl="sibTrans2D1" presStyleIdx="1" presStyleCnt="2"/>
      <dgm:spPr/>
    </dgm:pt>
    <dgm:pt modelId="{78679ECA-F38E-40D0-A5E2-2D33E140B49D}" type="pres">
      <dgm:prSet presAssocID="{A25825F5-AA55-4AB2-96EC-FD99F82AD16F}" presName="node" presStyleLbl="node1" presStyleIdx="2" presStyleCnt="3">
        <dgm:presLayoutVars>
          <dgm:bulletEnabled val="1"/>
        </dgm:presLayoutVars>
      </dgm:prSet>
      <dgm:spPr/>
    </dgm:pt>
  </dgm:ptLst>
  <dgm:cxnLst>
    <dgm:cxn modelId="{F893AC01-FA6E-474A-8FDE-00107F36DADF}" type="presOf" srcId="{9C3B9ED2-5ABC-485B-BBAE-5853CBFC3961}" destId="{48DFE269-0AEA-4F84-807D-9E2052B173E2}" srcOrd="0" destOrd="0" presId="urn:microsoft.com/office/officeart/2005/8/layout/process1"/>
    <dgm:cxn modelId="{AA6A5318-D221-4B37-96C6-5083AD59C0AF}" type="presOf" srcId="{E8664A38-6EBA-4CF2-905D-5B589AD39E49}" destId="{40866794-FD5B-48A0-B6DB-80AC5C9786C2}" srcOrd="0" destOrd="0" presId="urn:microsoft.com/office/officeart/2005/8/layout/process1"/>
    <dgm:cxn modelId="{5AAC1660-47E2-4E4F-AB30-99C4250168F0}" type="presOf" srcId="{06E63977-579C-4DC7-9E58-0D8A72520CA7}" destId="{FCC988C8-28B3-4D59-8C2D-6AD0288F0B4F}" srcOrd="1" destOrd="0" presId="urn:microsoft.com/office/officeart/2005/8/layout/process1"/>
    <dgm:cxn modelId="{3E3C6188-70AE-4DD8-922B-32343B648EB3}" type="presOf" srcId="{A0752226-DCE7-4EE6-AB43-909983C4E6CE}" destId="{69CF26A5-0646-4359-BF2D-5BDA2EE1DD3B}" srcOrd="0" destOrd="0" presId="urn:microsoft.com/office/officeart/2005/8/layout/process1"/>
    <dgm:cxn modelId="{B68373A2-11A7-4CCC-9EDF-2CF1585BF197}" type="presOf" srcId="{DA970BD1-AB01-41E0-AB0E-1A5473259F08}" destId="{D12594CA-894C-4998-A33C-BE10C1795E86}" srcOrd="0" destOrd="0" presId="urn:microsoft.com/office/officeart/2005/8/layout/process1"/>
    <dgm:cxn modelId="{F39D3AB9-BDBD-4DD7-B497-39C366082507}" srcId="{9C3B9ED2-5ABC-485B-BBAE-5853CBFC3961}" destId="{A0752226-DCE7-4EE6-AB43-909983C4E6CE}" srcOrd="0" destOrd="0" parTransId="{60D1F2B2-AAE5-422E-B4AA-551ED557F5D9}" sibTransId="{06E63977-579C-4DC7-9E58-0D8A72520CA7}"/>
    <dgm:cxn modelId="{4B2DD8C3-D708-4AF1-9477-7AAA2371E9CA}" srcId="{9C3B9ED2-5ABC-485B-BBAE-5853CBFC3961}" destId="{A25825F5-AA55-4AB2-96EC-FD99F82AD16F}" srcOrd="2" destOrd="0" parTransId="{600C857B-F4EF-4031-A958-AFD197C78F04}" sibTransId="{A7BBAAD0-6364-4E9C-BF9F-C1788BB55CF4}"/>
    <dgm:cxn modelId="{817E19C8-C55E-4970-A6F2-457968977725}" type="presOf" srcId="{06E63977-579C-4DC7-9E58-0D8A72520CA7}" destId="{36B3B48E-D05F-4B3C-8774-346760A65268}" srcOrd="0" destOrd="0" presId="urn:microsoft.com/office/officeart/2005/8/layout/process1"/>
    <dgm:cxn modelId="{44FC50E4-FFC9-41E0-A991-4C60A51983BE}" type="presOf" srcId="{E8664A38-6EBA-4CF2-905D-5B589AD39E49}" destId="{6DAF41C8-75B5-45BD-8138-B33E8EF5C0A1}" srcOrd="1" destOrd="0" presId="urn:microsoft.com/office/officeart/2005/8/layout/process1"/>
    <dgm:cxn modelId="{7DA385F6-703F-4ED6-A68D-5E03C6971EF2}" srcId="{9C3B9ED2-5ABC-485B-BBAE-5853CBFC3961}" destId="{DA970BD1-AB01-41E0-AB0E-1A5473259F08}" srcOrd="1" destOrd="0" parTransId="{B3BF8CCA-E2C7-4E23-A65E-FEB78496A7D9}" sibTransId="{E8664A38-6EBA-4CF2-905D-5B589AD39E49}"/>
    <dgm:cxn modelId="{2B5FDAFC-CFC4-4577-8293-0F593123F518}" type="presOf" srcId="{A25825F5-AA55-4AB2-96EC-FD99F82AD16F}" destId="{78679ECA-F38E-40D0-A5E2-2D33E140B49D}" srcOrd="0" destOrd="0" presId="urn:microsoft.com/office/officeart/2005/8/layout/process1"/>
    <dgm:cxn modelId="{CABA6CA5-91B3-4AD5-A890-38D943E583C3}" type="presParOf" srcId="{48DFE269-0AEA-4F84-807D-9E2052B173E2}" destId="{69CF26A5-0646-4359-BF2D-5BDA2EE1DD3B}" srcOrd="0" destOrd="0" presId="urn:microsoft.com/office/officeart/2005/8/layout/process1"/>
    <dgm:cxn modelId="{F82C313C-A418-4F54-9661-AFD3C0C31364}" type="presParOf" srcId="{48DFE269-0AEA-4F84-807D-9E2052B173E2}" destId="{36B3B48E-D05F-4B3C-8774-346760A65268}" srcOrd="1" destOrd="0" presId="urn:microsoft.com/office/officeart/2005/8/layout/process1"/>
    <dgm:cxn modelId="{BD2C2E0C-6895-4363-839D-4D4BF56EC5B8}" type="presParOf" srcId="{36B3B48E-D05F-4B3C-8774-346760A65268}" destId="{FCC988C8-28B3-4D59-8C2D-6AD0288F0B4F}" srcOrd="0" destOrd="0" presId="urn:microsoft.com/office/officeart/2005/8/layout/process1"/>
    <dgm:cxn modelId="{6050BC4F-A08F-495E-BB9F-82961F8D14C3}" type="presParOf" srcId="{48DFE269-0AEA-4F84-807D-9E2052B173E2}" destId="{D12594CA-894C-4998-A33C-BE10C1795E86}" srcOrd="2" destOrd="0" presId="urn:microsoft.com/office/officeart/2005/8/layout/process1"/>
    <dgm:cxn modelId="{3E44D645-560C-4F64-92E2-28B0989378EE}" type="presParOf" srcId="{48DFE269-0AEA-4F84-807D-9E2052B173E2}" destId="{40866794-FD5B-48A0-B6DB-80AC5C9786C2}" srcOrd="3" destOrd="0" presId="urn:microsoft.com/office/officeart/2005/8/layout/process1"/>
    <dgm:cxn modelId="{123A8F9F-D2D7-4689-A22B-2DB70A55F14E}" type="presParOf" srcId="{40866794-FD5B-48A0-B6DB-80AC5C9786C2}" destId="{6DAF41C8-75B5-45BD-8138-B33E8EF5C0A1}" srcOrd="0" destOrd="0" presId="urn:microsoft.com/office/officeart/2005/8/layout/process1"/>
    <dgm:cxn modelId="{F2605979-3992-4C51-9E2A-1A44CAB91269}" type="presParOf" srcId="{48DFE269-0AEA-4F84-807D-9E2052B173E2}" destId="{78679ECA-F38E-40D0-A5E2-2D33E140B49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F26A5-0646-4359-BF2D-5BDA2EE1DD3B}">
      <dsp:nvSpPr>
        <dsp:cNvPr id="0" name=""/>
        <dsp:cNvSpPr/>
      </dsp:nvSpPr>
      <dsp:spPr>
        <a:xfrm>
          <a:off x="7528" y="79804"/>
          <a:ext cx="2250136" cy="1603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poskytnutie a registrácia v organizácii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(</a:t>
          </a:r>
          <a:r>
            <a:rPr lang="sk-SK" sz="1800" kern="1200" dirty="0" err="1"/>
            <a:t>provisioning</a:t>
          </a:r>
          <a:r>
            <a:rPr lang="sk-SK" sz="1800" kern="1200" dirty="0"/>
            <a:t> &amp; </a:t>
          </a:r>
          <a:r>
            <a:rPr lang="sk-SK" sz="1800" kern="1200" dirty="0" err="1"/>
            <a:t>enrolling</a:t>
          </a:r>
          <a:r>
            <a:rPr lang="sk-SK" sz="1800" kern="1200" dirty="0"/>
            <a:t>)</a:t>
          </a:r>
        </a:p>
      </dsp:txBody>
      <dsp:txXfrm>
        <a:off x="54485" y="126761"/>
        <a:ext cx="2156222" cy="1509308"/>
      </dsp:txXfrm>
    </dsp:sp>
    <dsp:sp modelId="{36B3B48E-D05F-4B3C-8774-346760A65268}">
      <dsp:nvSpPr>
        <dsp:cNvPr id="0" name=""/>
        <dsp:cNvSpPr/>
      </dsp:nvSpPr>
      <dsp:spPr>
        <a:xfrm>
          <a:off x="2482678" y="602399"/>
          <a:ext cx="477028" cy="558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>
        <a:off x="2482678" y="714006"/>
        <a:ext cx="333920" cy="334819"/>
      </dsp:txXfrm>
    </dsp:sp>
    <dsp:sp modelId="{D12594CA-894C-4998-A33C-BE10C1795E86}">
      <dsp:nvSpPr>
        <dsp:cNvPr id="0" name=""/>
        <dsp:cNvSpPr/>
      </dsp:nvSpPr>
      <dsp:spPr>
        <a:xfrm>
          <a:off x="3157719" y="79804"/>
          <a:ext cx="2250136" cy="1603222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konfigurácia a ochrana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(configuration &amp; protection)</a:t>
          </a:r>
        </a:p>
      </dsp:txBody>
      <dsp:txXfrm>
        <a:off x="3204676" y="126761"/>
        <a:ext cx="2156222" cy="1509308"/>
      </dsp:txXfrm>
    </dsp:sp>
    <dsp:sp modelId="{40866794-FD5B-48A0-B6DB-80AC5C9786C2}">
      <dsp:nvSpPr>
        <dsp:cNvPr id="0" name=""/>
        <dsp:cNvSpPr/>
      </dsp:nvSpPr>
      <dsp:spPr>
        <a:xfrm>
          <a:off x="5632869" y="602399"/>
          <a:ext cx="477028" cy="558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>
        <a:off x="5632869" y="714006"/>
        <a:ext cx="333920" cy="334819"/>
      </dsp:txXfrm>
    </dsp:sp>
    <dsp:sp modelId="{78679ECA-F38E-40D0-A5E2-2D33E140B49D}">
      <dsp:nvSpPr>
        <dsp:cNvPr id="0" name=""/>
        <dsp:cNvSpPr/>
      </dsp:nvSpPr>
      <dsp:spPr>
        <a:xfrm>
          <a:off x="6307910" y="79804"/>
          <a:ext cx="2250136" cy="1603222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vyradenie z prevádzky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(retiring)</a:t>
          </a:r>
        </a:p>
      </dsp:txBody>
      <dsp:txXfrm>
        <a:off x="6354867" y="126761"/>
        <a:ext cx="2156222" cy="1509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1F174-C4BC-460C-9DE8-4EBD38507E3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0BC-2C49-4A47-BF6B-7B2A43011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0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2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0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9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5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8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5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54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6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02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16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2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b="1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06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21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0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0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5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8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á snímka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71" y="5741840"/>
            <a:ext cx="2792857" cy="10164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Nadpis 1"/>
          <p:cNvSpPr>
            <a:spLocks noGrp="1"/>
          </p:cNvSpPr>
          <p:nvPr>
            <p:ph type="ctrTitle" idx="4294967295"/>
          </p:nvPr>
        </p:nvSpPr>
        <p:spPr>
          <a:xfrm>
            <a:off x="300037" y="531233"/>
            <a:ext cx="8417243" cy="169473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/>
          <p:cNvSpPr>
            <a:spLocks noGrp="1"/>
          </p:cNvSpPr>
          <p:nvPr>
            <p:ph type="subTitle" idx="4294967295"/>
          </p:nvPr>
        </p:nvSpPr>
        <p:spPr>
          <a:xfrm>
            <a:off x="300037" y="2509346"/>
            <a:ext cx="8417243" cy="16557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5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278610" y="1381125"/>
            <a:ext cx="4123098" cy="4419947"/>
          </a:xfrm>
        </p:spPr>
        <p:txBody>
          <a:bodyPr/>
          <a:lstStyle>
            <a:lvl1pPr marL="228594" indent="-228594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1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4696756" y="1381125"/>
            <a:ext cx="4168640" cy="4427538"/>
          </a:xfrm>
        </p:spPr>
        <p:txBody>
          <a:bodyPr/>
          <a:lstStyle>
            <a:lvl1pPr marL="228594" indent="-228594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4" y="6252719"/>
            <a:ext cx="1522215" cy="55353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 hasCustomPrompt="1"/>
          </p:nvPr>
        </p:nvSpPr>
        <p:spPr>
          <a:xfrm>
            <a:off x="278608" y="1354138"/>
            <a:ext cx="8586788" cy="4838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4" y="6252719"/>
            <a:ext cx="1522215" cy="55353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pos="558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4" y="6252719"/>
            <a:ext cx="1522215" cy="55353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1" name="Graf 10"/>
          <p:cNvGraphicFramePr/>
          <p:nvPr userDrawn="1">
            <p:extLst>
              <p:ext uri="{D42A27DB-BD31-4B8C-83A1-F6EECF244321}">
                <p14:modId xmlns:p14="http://schemas.microsoft.com/office/powerpoint/2010/main" val="679411105"/>
              </p:ext>
            </p:extLst>
          </p:nvPr>
        </p:nvGraphicFramePr>
        <p:xfrm>
          <a:off x="279401" y="1217900"/>
          <a:ext cx="8586788" cy="423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929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78608" y="4934113"/>
            <a:ext cx="8586788" cy="90262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278608" y="4246568"/>
            <a:ext cx="8586788" cy="682625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Kliknite sem a zadajte text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4" y="6252719"/>
            <a:ext cx="1522215" cy="55353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84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784D-4928-4D1C-9696-D92BC1EDB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69" r:id="rId3"/>
    <p:sldLayoutId id="2147483691" r:id="rId4"/>
    <p:sldLayoutId id="214748369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learn/modules/intro-to-endpoint-manager/2-what-is-endpoint-manag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learn/modules/intro-to-endpoint-manager/3-intun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learn/modules/intro-to-endpoint-manager/4-endpoint-configuration-manag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learn/modules/intro-to-endpoint-manager/5-cloud-attac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mem/autopilot/manual-registratio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a"/>
          <p:cNvSpPr txBox="1"/>
          <p:nvPr/>
        </p:nvSpPr>
        <p:spPr>
          <a:xfrm>
            <a:off x="300038" y="6043330"/>
            <a:ext cx="730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Michal Hvizdák</a:t>
            </a:r>
          </a:p>
          <a:p>
            <a:r>
              <a:rPr lang="sk-SK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23.09.2021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E73E8F3-2627-4210-A763-53A6969589B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0037" y="531233"/>
            <a:ext cx="8609878" cy="464061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Možnosti správy koncových zariadení s využitím </a:t>
            </a:r>
            <a:r>
              <a:rPr lang="sk-SK" dirty="0" err="1">
                <a:solidFill>
                  <a:schemeClr val="bg1"/>
                </a:solidFill>
              </a:rPr>
              <a:t>open-source</a:t>
            </a:r>
            <a:r>
              <a:rPr lang="sk-SK" dirty="0">
                <a:solidFill>
                  <a:schemeClr val="bg1"/>
                </a:solidFill>
              </a:rPr>
              <a:t> systému </a:t>
            </a:r>
            <a:r>
              <a:rPr lang="sk-SK">
                <a:solidFill>
                  <a:schemeClr val="bg1"/>
                </a:solidFill>
              </a:rPr>
              <a:t>FOG a Microsoft </a:t>
            </a:r>
            <a:r>
              <a:rPr lang="sk-SK" dirty="0" err="1">
                <a:solidFill>
                  <a:schemeClr val="bg1"/>
                </a:solidFill>
              </a:rPr>
              <a:t>Endpoint</a:t>
            </a:r>
            <a:r>
              <a:rPr lang="sk-SK" dirty="0">
                <a:solidFill>
                  <a:schemeClr val="bg1"/>
                </a:solidFill>
              </a:rPr>
              <a:t> Manager</a:t>
            </a:r>
          </a:p>
        </p:txBody>
      </p:sp>
      <p:pic>
        <p:nvPicPr>
          <p:cNvPr id="1026" name="Picture 2" descr="UNINFOS 2021">
            <a:extLst>
              <a:ext uri="{FF2B5EF4-FFF2-40B4-BE49-F238E27FC236}">
                <a16:creationId xmlns:a16="http://schemas.microsoft.com/office/drawing/2014/main" id="{1EE68C9C-BED9-4244-B5A5-B6AD1B3EF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95" y="414560"/>
            <a:ext cx="2525867" cy="3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4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Trend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49"/>
            <a:ext cx="8576183" cy="487480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Skoro každá moderná spoločnosť využíva nejakým spôsobom </a:t>
            </a:r>
            <a:r>
              <a:rPr lang="sk-SK" dirty="0" err="1"/>
              <a:t>cloud</a:t>
            </a:r>
            <a:endParaRPr lang="sk-SK" dirty="0"/>
          </a:p>
          <a:p>
            <a:r>
              <a:rPr lang="sk-SK" dirty="0"/>
              <a:t>Organizácie povoľujú použite </a:t>
            </a:r>
            <a:r>
              <a:rPr lang="sk-SK" dirty="0" err="1"/>
              <a:t>personal</a:t>
            </a:r>
            <a:r>
              <a:rPr lang="sk-SK" dirty="0"/>
              <a:t> zariadení v práci</a:t>
            </a:r>
          </a:p>
          <a:p>
            <a:r>
              <a:rPr lang="sk-SK" dirty="0"/>
              <a:t>Väčšina používateľov používa na prácu mobilné zariadenia</a:t>
            </a:r>
          </a:p>
          <a:p>
            <a:r>
              <a:rPr lang="sk-SK" dirty="0"/>
              <a:t>Bezpečnosť je stále väčším problémom</a:t>
            </a:r>
          </a:p>
          <a:p>
            <a:r>
              <a:rPr lang="sk-SK" dirty="0"/>
              <a:t>IT sa prispôsobuje týmto trendom:</a:t>
            </a:r>
          </a:p>
          <a:p>
            <a:pPr lvl="1"/>
            <a:r>
              <a:rPr lang="sk-SK" dirty="0"/>
              <a:t>Používatelia používajú na prácu viac zariadení</a:t>
            </a:r>
          </a:p>
          <a:p>
            <a:pPr lvl="1"/>
            <a:r>
              <a:rPr lang="sk-SK" dirty="0"/>
              <a:t>Zdieľané zariadenia</a:t>
            </a:r>
          </a:p>
          <a:p>
            <a:pPr lvl="1"/>
            <a:r>
              <a:rPr lang="sk-SK" dirty="0"/>
              <a:t>Zariadenia, ktoré sú vo vlastníctve používateľov a zariadenia vo vlastníctve firiem</a:t>
            </a:r>
          </a:p>
          <a:p>
            <a:pPr lvl="1"/>
            <a:r>
              <a:rPr lang="sk-SK" dirty="0"/>
              <a:t>Používanie aplikácii, ktoré sú v </a:t>
            </a:r>
            <a:r>
              <a:rPr lang="sk-SK" dirty="0" err="1"/>
              <a:t>cloude</a:t>
            </a:r>
            <a:r>
              <a:rPr lang="sk-SK" dirty="0"/>
              <a:t> a </a:t>
            </a:r>
            <a:r>
              <a:rPr lang="sk-SK" dirty="0" err="1"/>
              <a:t>SaaS</a:t>
            </a:r>
            <a:endParaRPr lang="sk-SK" dirty="0"/>
          </a:p>
          <a:p>
            <a:pPr lvl="1"/>
            <a:r>
              <a:rPr lang="sk-SK" dirty="0"/>
              <a:t>Prechádza sa na automatizované procesy správy</a:t>
            </a:r>
          </a:p>
          <a:p>
            <a:pPr lvl="1"/>
            <a:r>
              <a:rPr lang="sk-SK" dirty="0"/>
              <a:t>Poskytovanie samoobslužných procesov</a:t>
            </a:r>
          </a:p>
        </p:txBody>
      </p:sp>
    </p:spTree>
    <p:extLst>
      <p:ext uri="{BB962C8B-B14F-4D97-AF65-F5344CB8AC3E}">
        <p14:creationId xmlns:p14="http://schemas.microsoft.com/office/powerpoint/2010/main" val="312955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Prístup a ochrana dát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49"/>
            <a:ext cx="8576183" cy="4874800"/>
          </a:xfrm>
        </p:spPr>
        <p:txBody>
          <a:bodyPr>
            <a:normAutofit/>
          </a:bodyPr>
          <a:lstStyle/>
          <a:p>
            <a:r>
              <a:rPr lang="sk-SK" dirty="0"/>
              <a:t>Užívatelia musia mať možnosť pristupovať k dátam nezávisle od platformy, ktorú používajú</a:t>
            </a:r>
          </a:p>
          <a:p>
            <a:pPr marL="0" indent="0">
              <a:buNone/>
            </a:pPr>
            <a:r>
              <a:rPr lang="sk-SK" dirty="0"/>
              <a:t>	(na IT je poskytnúť moderné možnosti a technológie na 	správu zariadení a ochranu dát organizácie)</a:t>
            </a:r>
          </a:p>
          <a:p>
            <a:endParaRPr lang="sk-SK" dirty="0"/>
          </a:p>
          <a:p>
            <a:r>
              <a:rPr lang="sk-SK" dirty="0"/>
              <a:t>Využitie </a:t>
            </a:r>
            <a:r>
              <a:rPr lang="sk-SK" b="1" dirty="0"/>
              <a:t>mobile device management (MDM) a mobile </a:t>
            </a:r>
            <a:r>
              <a:rPr lang="sk-SK" b="1" dirty="0" err="1"/>
              <a:t>application</a:t>
            </a:r>
            <a:r>
              <a:rPr lang="sk-SK" b="1" dirty="0"/>
              <a:t> management (MAM) </a:t>
            </a:r>
            <a:r>
              <a:rPr lang="sk-SK" dirty="0"/>
              <a:t>služieb a nástrojov</a:t>
            </a:r>
          </a:p>
          <a:p>
            <a:r>
              <a:rPr lang="sk-SK" b="1" dirty="0"/>
              <a:t>MDM</a:t>
            </a:r>
            <a:r>
              <a:rPr lang="sk-SK" dirty="0"/>
              <a:t> mi umožňuje zabezpečiť zdroje a dáta = iba autorizovaný user alebo device môže pristupovať</a:t>
            </a:r>
          </a:p>
          <a:p>
            <a:r>
              <a:rPr lang="sk-SK" b="1" dirty="0"/>
              <a:t>MAM</a:t>
            </a:r>
            <a:r>
              <a:rPr lang="sk-SK" dirty="0"/>
              <a:t> mi umožňuje zabezpečiť dáta v rámci aplikácií</a:t>
            </a:r>
          </a:p>
        </p:txBody>
      </p:sp>
    </p:spTree>
    <p:extLst>
      <p:ext uri="{BB962C8B-B14F-4D97-AF65-F5344CB8AC3E}">
        <p14:creationId xmlns:p14="http://schemas.microsoft.com/office/powerpoint/2010/main" val="41231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Microsoft </a:t>
            </a:r>
            <a:r>
              <a:rPr lang="sk-SK" dirty="0" err="1"/>
              <a:t>Endpoint</a:t>
            </a:r>
            <a:r>
              <a:rPr lang="sk-SK" dirty="0"/>
              <a:t> Manager (MEM)?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49"/>
            <a:ext cx="8576183" cy="487480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Integrovaná platforma na správu, ochranu a monitorovanie všetkých koncových bodov v rámci organizácie</a:t>
            </a:r>
          </a:p>
          <a:p>
            <a:r>
              <a:rPr lang="sk-SK" b="1" dirty="0"/>
              <a:t>Koncové zariadenie?</a:t>
            </a:r>
          </a:p>
          <a:p>
            <a:r>
              <a:rPr lang="sk-SK" dirty="0"/>
              <a:t>Čo dokážem pomocou MEM?</a:t>
            </a:r>
          </a:p>
          <a:p>
            <a:pPr lvl="1"/>
            <a:r>
              <a:rPr lang="sk-SK" dirty="0"/>
              <a:t>Chrániť údaje, ku ktorým majú ľudia prístup</a:t>
            </a:r>
          </a:p>
          <a:p>
            <a:pPr lvl="1"/>
            <a:r>
              <a:rPr lang="sk-SK" dirty="0"/>
              <a:t>Chrániť zariadenia a aplikácie, ktoré majú prístup ku zdrojom mojej organizácie</a:t>
            </a:r>
          </a:p>
          <a:p>
            <a:pPr lvl="1"/>
            <a:r>
              <a:rPr lang="sk-SK" dirty="0"/>
              <a:t>Zaistiť ľahkú dostupnosť podnikových služieb pre koncových používateľov</a:t>
            </a:r>
          </a:p>
          <a:p>
            <a:pPr lvl="1"/>
            <a:r>
              <a:rPr lang="sk-SK" dirty="0"/>
              <a:t>Zavedenie správnych bezpečnostných pravidiel na základe požiadaviek organizácie</a:t>
            </a:r>
          </a:p>
          <a:p>
            <a:r>
              <a:rPr lang="sk-SK" dirty="0"/>
              <a:t>Pomáha zaistiť bezpečnosť cloudových a on-premise zariadení, aplikácií a údajov organizácie</a:t>
            </a:r>
          </a:p>
        </p:txBody>
      </p:sp>
    </p:spTree>
    <p:extLst>
      <p:ext uri="{BB962C8B-B14F-4D97-AF65-F5344CB8AC3E}">
        <p14:creationId xmlns:p14="http://schemas.microsoft.com/office/powerpoint/2010/main" val="54278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Microsoft </a:t>
            </a:r>
            <a:r>
              <a:rPr lang="sk-SK" dirty="0" err="1"/>
              <a:t>Endpoint</a:t>
            </a:r>
            <a:r>
              <a:rPr lang="sk-SK" dirty="0"/>
              <a:t> Manager (MEM)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2" y="992894"/>
            <a:ext cx="8576183" cy="2089150"/>
          </a:xfrm>
        </p:spPr>
        <p:txBody>
          <a:bodyPr>
            <a:normAutofit fontScale="92500"/>
          </a:bodyPr>
          <a:lstStyle/>
          <a:p>
            <a:r>
              <a:rPr lang="sk-SK" dirty="0"/>
              <a:t>MEM konzola integruje:</a:t>
            </a:r>
          </a:p>
          <a:p>
            <a:pPr lvl="1"/>
            <a:r>
              <a:rPr lang="sk-SK" dirty="0"/>
              <a:t>Microsoft </a:t>
            </a:r>
            <a:r>
              <a:rPr lang="sk-SK" dirty="0" err="1"/>
              <a:t>Intune</a:t>
            </a:r>
            <a:endParaRPr lang="sk-SK" dirty="0"/>
          </a:p>
          <a:p>
            <a:pPr lvl="1"/>
            <a:r>
              <a:rPr lang="sk-SK" dirty="0"/>
              <a:t>Microsoft </a:t>
            </a:r>
            <a:r>
              <a:rPr lang="sk-SK" dirty="0" err="1"/>
              <a:t>Endpoint</a:t>
            </a:r>
            <a:r>
              <a:rPr lang="sk-SK" dirty="0"/>
              <a:t> </a:t>
            </a:r>
            <a:r>
              <a:rPr lang="sk-SK" dirty="0" err="1"/>
              <a:t>Configuration</a:t>
            </a:r>
            <a:r>
              <a:rPr lang="sk-SK" dirty="0"/>
              <a:t> Manager (</a:t>
            </a:r>
            <a:r>
              <a:rPr lang="sk-SK" dirty="0" err="1"/>
              <a:t>formerly</a:t>
            </a:r>
            <a:r>
              <a:rPr lang="sk-SK" dirty="0"/>
              <a:t> SCCM)</a:t>
            </a:r>
          </a:p>
          <a:p>
            <a:pPr lvl="1"/>
            <a:r>
              <a:rPr lang="sk-SK" dirty="0"/>
              <a:t>Desktop </a:t>
            </a:r>
            <a:r>
              <a:rPr lang="sk-SK" dirty="0" err="1"/>
              <a:t>Analytics</a:t>
            </a:r>
            <a:endParaRPr lang="sk-SK" dirty="0"/>
          </a:p>
          <a:p>
            <a:pPr lvl="1"/>
            <a:r>
              <a:rPr lang="sk-SK" dirty="0"/>
              <a:t>Windows Autopilot</a:t>
            </a:r>
          </a:p>
          <a:p>
            <a:pPr marL="0" indent="-6">
              <a:buNone/>
            </a:pPr>
            <a:endParaRPr lang="sk-SK" dirty="0"/>
          </a:p>
        </p:txBody>
      </p:sp>
      <p:pic>
        <p:nvPicPr>
          <p:cNvPr id="1028" name="Picture 4" descr="Diagram of Microsoft Endpoint Manager.">
            <a:extLst>
              <a:ext uri="{FF2B5EF4-FFF2-40B4-BE49-F238E27FC236}">
                <a16:creationId xmlns:a16="http://schemas.microsoft.com/office/drawing/2014/main" id="{3321988C-0388-4717-8F5E-3F29DABE6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935117"/>
            <a:ext cx="6496050" cy="29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DE3790AC-2763-4873-AA93-82C559AA8DD0}"/>
              </a:ext>
            </a:extLst>
          </p:cNvPr>
          <p:cNvSpPr txBox="1"/>
          <p:nvPr/>
        </p:nvSpPr>
        <p:spPr>
          <a:xfrm>
            <a:off x="755708" y="6355822"/>
            <a:ext cx="672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Zdroj:</a:t>
            </a:r>
            <a:r>
              <a:rPr lang="sk-SK" dirty="0"/>
              <a:t> </a:t>
            </a:r>
            <a:r>
              <a:rPr lang="en-US" dirty="0">
                <a:hlinkClick r:id="rId4"/>
              </a:rPr>
              <a:t>What is Microsoft Endpoint Manager? - Learn | Microsoft Docs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54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Microsoft </a:t>
            </a:r>
            <a:r>
              <a:rPr lang="sk-SK" dirty="0" err="1"/>
              <a:t>Intune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50"/>
            <a:ext cx="8576183" cy="4514850"/>
          </a:xfrm>
        </p:spPr>
        <p:txBody>
          <a:bodyPr/>
          <a:lstStyle/>
          <a:p>
            <a:r>
              <a:rPr lang="sk-SK" dirty="0"/>
              <a:t>Microsoft </a:t>
            </a:r>
            <a:r>
              <a:rPr lang="sk-SK" dirty="0" err="1"/>
              <a:t>Intune</a:t>
            </a:r>
            <a:r>
              <a:rPr lang="sk-SK" dirty="0"/>
              <a:t>, ktorý je súčasťou MEM, poskytuje pre organizáciu:</a:t>
            </a:r>
          </a:p>
          <a:p>
            <a:pPr lvl="1"/>
            <a:r>
              <a:rPr lang="sk-SK" dirty="0"/>
              <a:t>cloudovú infraštruktúru,</a:t>
            </a:r>
          </a:p>
          <a:p>
            <a:pPr lvl="1"/>
            <a:r>
              <a:rPr lang="sk-SK" dirty="0"/>
              <a:t>cloudovú správu mobilných zariadení (MDM),</a:t>
            </a:r>
          </a:p>
          <a:p>
            <a:pPr lvl="1"/>
            <a:r>
              <a:rPr lang="sk-SK" dirty="0"/>
              <a:t>cloudovú správu mobilných aplikácií (MAM),</a:t>
            </a:r>
          </a:p>
          <a:p>
            <a:pPr lvl="1"/>
            <a:r>
              <a:rPr lang="sk-SK" dirty="0"/>
              <a:t>cloudové PC. </a:t>
            </a:r>
          </a:p>
          <a:p>
            <a:r>
              <a:rPr lang="sk-SK" dirty="0"/>
              <a:t>Umožňuje ovládať funkcie a aplikovať nastavenia na zariadenia s OS Android, </a:t>
            </a:r>
            <a:r>
              <a:rPr lang="sk-SK" dirty="0" err="1"/>
              <a:t>iOS</a:t>
            </a:r>
            <a:r>
              <a:rPr lang="sk-SK" dirty="0"/>
              <a:t>, </a:t>
            </a:r>
            <a:r>
              <a:rPr lang="sk-SK" dirty="0" err="1"/>
              <a:t>macOS</a:t>
            </a:r>
            <a:r>
              <a:rPr lang="sk-SK" dirty="0"/>
              <a:t> a Windows.</a:t>
            </a:r>
          </a:p>
          <a:p>
            <a:r>
              <a:rPr lang="sk-SK" dirty="0"/>
              <a:t>Úzko integrovaný so službou </a:t>
            </a:r>
            <a:r>
              <a:rPr lang="sk-SK" b="1" dirty="0" err="1"/>
              <a:t>Azure</a:t>
            </a:r>
            <a:r>
              <a:rPr lang="sk-SK" b="1" dirty="0"/>
              <a:t> </a:t>
            </a:r>
            <a:r>
              <a:rPr lang="sk-SK" b="1" dirty="0" err="1"/>
              <a:t>Active</a:t>
            </a:r>
            <a:r>
              <a:rPr lang="sk-SK" b="1" dirty="0"/>
              <a:t> </a:t>
            </a:r>
            <a:r>
              <a:rPr lang="sk-SK" b="1" dirty="0" err="1"/>
              <a:t>Directory</a:t>
            </a:r>
            <a:r>
              <a:rPr lang="sk-SK" b="1" dirty="0"/>
              <a:t> </a:t>
            </a:r>
            <a:r>
              <a:rPr lang="sk-SK" dirty="0"/>
              <a:t>(</a:t>
            </a:r>
            <a:r>
              <a:rPr lang="sk-SK" dirty="0" err="1"/>
              <a:t>AzureAD</a:t>
            </a:r>
            <a:r>
              <a:rPr lang="sk-SK" dirty="0"/>
              <a:t>)</a:t>
            </a:r>
          </a:p>
          <a:p>
            <a:pPr marL="0" indent="-6">
              <a:buNone/>
            </a:pPr>
            <a:endParaRPr lang="sk-SK" dirty="0"/>
          </a:p>
        </p:txBody>
      </p:sp>
      <p:pic>
        <p:nvPicPr>
          <p:cNvPr id="5" name="Picture 2" descr="Diagram of Intune infrastructure.">
            <a:extLst>
              <a:ext uri="{FF2B5EF4-FFF2-40B4-BE49-F238E27FC236}">
                <a16:creationId xmlns:a16="http://schemas.microsoft.com/office/drawing/2014/main" id="{E6F9085E-D0AE-4AA2-BF16-EA6F16DC1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" y="1517650"/>
            <a:ext cx="8550971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E640946-C3FD-4AEA-8821-52280C7A4F27}"/>
              </a:ext>
            </a:extLst>
          </p:cNvPr>
          <p:cNvSpPr txBox="1"/>
          <p:nvPr/>
        </p:nvSpPr>
        <p:spPr>
          <a:xfrm>
            <a:off x="755708" y="6355822"/>
            <a:ext cx="672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Zdroj:</a:t>
            </a:r>
            <a:r>
              <a:rPr lang="sk-SK" dirty="0"/>
              <a:t> </a:t>
            </a:r>
            <a:r>
              <a:rPr lang="nn-NO" dirty="0">
                <a:hlinkClick r:id="rId4"/>
              </a:rPr>
              <a:t>Understand Microsoft Intune - Learn | Microsoft Docs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49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2" grpId="1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Microsoft </a:t>
            </a:r>
            <a:r>
              <a:rPr lang="sk-SK" dirty="0" err="1"/>
              <a:t>Endpoint</a:t>
            </a:r>
            <a:r>
              <a:rPr lang="sk-SK" dirty="0"/>
              <a:t> </a:t>
            </a:r>
            <a:r>
              <a:rPr lang="sk-SK" dirty="0" err="1"/>
              <a:t>Configuration</a:t>
            </a:r>
            <a:r>
              <a:rPr lang="sk-SK" dirty="0"/>
              <a:t> Manager (SCCM)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50"/>
            <a:ext cx="8576183" cy="4514850"/>
          </a:xfrm>
        </p:spPr>
        <p:txBody>
          <a:bodyPr/>
          <a:lstStyle/>
          <a:p>
            <a:r>
              <a:rPr lang="sk-SK" dirty="0"/>
              <a:t>Riešenie pre správu počítačov /on-premise/</a:t>
            </a:r>
          </a:p>
          <a:p>
            <a:r>
              <a:rPr lang="sk-SK" dirty="0"/>
              <a:t>Správa desktopov, serverov, notebookov, ktoré sú v lokálnej sieti alebo na internete</a:t>
            </a:r>
          </a:p>
          <a:p>
            <a:r>
              <a:rPr lang="sk-SK" dirty="0" err="1"/>
              <a:t>Configuration</a:t>
            </a:r>
            <a:r>
              <a:rPr lang="sk-SK" dirty="0"/>
              <a:t> Manager je možné integrovať s </a:t>
            </a:r>
            <a:r>
              <a:rPr lang="sk-SK" dirty="0" err="1"/>
              <a:t>Intune</a:t>
            </a:r>
            <a:r>
              <a:rPr lang="sk-SK" dirty="0"/>
              <a:t>, </a:t>
            </a:r>
            <a:r>
              <a:rPr lang="sk-SK" dirty="0" err="1"/>
              <a:t>AzureAD</a:t>
            </a:r>
            <a:r>
              <a:rPr lang="sk-SK" dirty="0"/>
              <a:t>, Microsoft </a:t>
            </a:r>
            <a:r>
              <a:rPr lang="sk-SK" dirty="0" err="1"/>
              <a:t>Defender</a:t>
            </a:r>
            <a:r>
              <a:rPr lang="sk-SK" dirty="0"/>
              <a:t> ATP a ďalšími cloudovými službami (</a:t>
            </a:r>
            <a:r>
              <a:rPr lang="sk-SK" b="1" dirty="0" err="1"/>
              <a:t>Cloud</a:t>
            </a:r>
            <a:r>
              <a:rPr lang="sk-SK" b="1" dirty="0"/>
              <a:t> </a:t>
            </a:r>
            <a:r>
              <a:rPr lang="sk-SK" b="1" dirty="0" err="1"/>
              <a:t>Attach</a:t>
            </a:r>
            <a:r>
              <a:rPr lang="sk-SK" dirty="0"/>
              <a:t>)</a:t>
            </a:r>
          </a:p>
        </p:txBody>
      </p:sp>
      <p:pic>
        <p:nvPicPr>
          <p:cNvPr id="5" name="Picture 2" descr="Diagram of Configuration Manager infrastructure.">
            <a:extLst>
              <a:ext uri="{FF2B5EF4-FFF2-40B4-BE49-F238E27FC236}">
                <a16:creationId xmlns:a16="http://schemas.microsoft.com/office/drawing/2014/main" id="{10CD12D7-755D-4868-AFA6-8355E334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223"/>
            <a:ext cx="9144000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8C25EAB5-743B-4EE2-9952-590255F83960}"/>
              </a:ext>
            </a:extLst>
          </p:cNvPr>
          <p:cNvSpPr txBox="1"/>
          <p:nvPr/>
        </p:nvSpPr>
        <p:spPr>
          <a:xfrm>
            <a:off x="755708" y="6221002"/>
            <a:ext cx="672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Zdroj:</a:t>
            </a:r>
            <a:r>
              <a:rPr lang="sk-SK" dirty="0"/>
              <a:t> </a:t>
            </a:r>
            <a:r>
              <a:rPr lang="sk-SK" dirty="0" err="1">
                <a:hlinkClick r:id="rId4"/>
              </a:rPr>
              <a:t>Understand</a:t>
            </a:r>
            <a:r>
              <a:rPr lang="sk-SK" dirty="0">
                <a:hlinkClick r:id="rId4"/>
              </a:rPr>
              <a:t> Microsoft </a:t>
            </a:r>
            <a:r>
              <a:rPr lang="sk-SK" dirty="0" err="1">
                <a:hlinkClick r:id="rId4"/>
              </a:rPr>
              <a:t>Endpoint</a:t>
            </a:r>
            <a:r>
              <a:rPr lang="sk-SK" dirty="0">
                <a:hlinkClick r:id="rId4"/>
              </a:rPr>
              <a:t> </a:t>
            </a:r>
            <a:r>
              <a:rPr lang="sk-SK" dirty="0" err="1">
                <a:hlinkClick r:id="rId4"/>
              </a:rPr>
              <a:t>Configuration</a:t>
            </a:r>
            <a:r>
              <a:rPr lang="sk-SK" dirty="0">
                <a:hlinkClick r:id="rId4"/>
              </a:rPr>
              <a:t> Manager - </a:t>
            </a:r>
            <a:r>
              <a:rPr lang="sk-SK" dirty="0" err="1">
                <a:hlinkClick r:id="rId4"/>
              </a:rPr>
              <a:t>Learn</a:t>
            </a:r>
            <a:r>
              <a:rPr lang="sk-SK" dirty="0">
                <a:hlinkClick r:id="rId4"/>
              </a:rPr>
              <a:t> | Microsoft </a:t>
            </a:r>
            <a:r>
              <a:rPr lang="sk-SK" dirty="0" err="1">
                <a:hlinkClick r:id="rId4"/>
              </a:rPr>
              <a:t>Docs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15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2" grpId="1" uiExpand="1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Microsoft </a:t>
            </a:r>
            <a:r>
              <a:rPr lang="sk-SK" dirty="0" err="1"/>
              <a:t>Intune</a:t>
            </a:r>
            <a:r>
              <a:rPr lang="sk-SK" dirty="0"/>
              <a:t> + MS </a:t>
            </a:r>
            <a:r>
              <a:rPr lang="sk-SK" dirty="0" err="1"/>
              <a:t>Endpoint</a:t>
            </a:r>
            <a:r>
              <a:rPr lang="sk-SK" dirty="0"/>
              <a:t> </a:t>
            </a:r>
            <a:r>
              <a:rPr lang="sk-SK" dirty="0" err="1"/>
              <a:t>Configuration</a:t>
            </a:r>
            <a:r>
              <a:rPr lang="sk-SK" dirty="0"/>
              <a:t> Manager</a:t>
            </a:r>
            <a:endParaRPr lang="en-US" dirty="0"/>
          </a:p>
        </p:txBody>
      </p:sp>
      <p:pic>
        <p:nvPicPr>
          <p:cNvPr id="4098" name="Picture 2" descr="Diagram of cloud and on-premises infrastructure.">
            <a:extLst>
              <a:ext uri="{FF2B5EF4-FFF2-40B4-BE49-F238E27FC236}">
                <a16:creationId xmlns:a16="http://schemas.microsoft.com/office/drawing/2014/main" id="{80D45985-86A0-4955-905C-B620B7EC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99" y="992894"/>
            <a:ext cx="6716202" cy="52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EC31D52-4FCC-4CF5-B21A-9EDF5A9587E3}"/>
              </a:ext>
            </a:extLst>
          </p:cNvPr>
          <p:cNvSpPr txBox="1"/>
          <p:nvPr/>
        </p:nvSpPr>
        <p:spPr>
          <a:xfrm>
            <a:off x="755708" y="6340686"/>
            <a:ext cx="672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Zdroj:</a:t>
            </a:r>
            <a:r>
              <a:rPr lang="sk-SK" dirty="0"/>
              <a:t> </a:t>
            </a:r>
            <a:r>
              <a:rPr lang="en-US" dirty="0">
                <a:hlinkClick r:id="rId4"/>
              </a:rPr>
              <a:t>Learn about Cloud Attach - Learn | Microsoft Docs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74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Endpoint</a:t>
            </a:r>
            <a:r>
              <a:rPr lang="sk-SK" dirty="0"/>
              <a:t> </a:t>
            </a:r>
            <a:r>
              <a:rPr lang="sk-SK" dirty="0" err="1"/>
              <a:t>Analytics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49"/>
            <a:ext cx="8576183" cy="4874800"/>
          </a:xfrm>
        </p:spPr>
        <p:txBody>
          <a:bodyPr>
            <a:normAutofit/>
          </a:bodyPr>
          <a:lstStyle/>
          <a:p>
            <a:r>
              <a:rPr lang="sk-SK" dirty="0"/>
              <a:t>Cieľom </a:t>
            </a:r>
            <a:r>
              <a:rPr lang="sk-SK" dirty="0" err="1"/>
              <a:t>Endpoint</a:t>
            </a:r>
            <a:r>
              <a:rPr lang="sk-SK" dirty="0"/>
              <a:t> </a:t>
            </a:r>
            <a:r>
              <a:rPr lang="sk-SK" dirty="0" err="1"/>
              <a:t>Analytics</a:t>
            </a:r>
            <a:r>
              <a:rPr lang="sk-SK" dirty="0"/>
              <a:t> je zlepšiť produktivitu používateľov</a:t>
            </a:r>
          </a:p>
          <a:p>
            <a:r>
              <a:rPr lang="sk-SK" dirty="0"/>
              <a:t>Poskytuje prehľady ako funguje organizácia</a:t>
            </a:r>
          </a:p>
          <a:p>
            <a:r>
              <a:rPr lang="sk-SK" dirty="0"/>
              <a:t>Pomáha </a:t>
            </a:r>
            <a:r>
              <a:rPr lang="sk-SK" dirty="0" err="1"/>
              <a:t>indentifikovať</a:t>
            </a:r>
            <a:r>
              <a:rPr lang="sk-SK" dirty="0"/>
              <a:t> problémy s konfiguráciou alebo HW</a:t>
            </a:r>
          </a:p>
          <a:p>
            <a:r>
              <a:rPr lang="sk-SK" dirty="0"/>
              <a:t>Odporúča akcie na nápravu týchto problémov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5A6F9D0-1ABB-489B-9BB6-3F69CCE55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472"/>
            <a:ext cx="9144000" cy="46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2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Windows Autopilot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49"/>
            <a:ext cx="8576183" cy="4812565"/>
          </a:xfrm>
        </p:spPr>
        <p:txBody>
          <a:bodyPr>
            <a:normAutofit/>
          </a:bodyPr>
          <a:lstStyle/>
          <a:p>
            <a:r>
              <a:rPr lang="sk-SK" dirty="0"/>
              <a:t>Kolekcia technológií, ktoré sa používajú na nastavenia a konfiguráciu zariadení</a:t>
            </a:r>
          </a:p>
          <a:p>
            <a:r>
              <a:rPr lang="sk-SK" dirty="0"/>
              <a:t>Windows Autopilot sa spustí okamžite po spustení PC</a:t>
            </a:r>
          </a:p>
          <a:p>
            <a:r>
              <a:rPr lang="sk-SK" dirty="0"/>
              <a:t>Windows Autopilot zjednodušuje životný cyklus zariadenia pre IT aj koncových užívateľov</a:t>
            </a:r>
          </a:p>
          <a:p>
            <a:pPr lvl="1"/>
            <a:r>
              <a:rPr lang="sk-SK" dirty="0"/>
              <a:t>Skracuje čas, ktorý IT strávi nasadením, správou a vyradením zariadenia</a:t>
            </a:r>
          </a:p>
          <a:p>
            <a:pPr lvl="1"/>
            <a:r>
              <a:rPr lang="sk-SK" dirty="0"/>
              <a:t>Jednoduchá údržba zariadení</a:t>
            </a:r>
          </a:p>
          <a:p>
            <a:pPr lvl="1"/>
            <a:r>
              <a:rPr lang="sk-SK" dirty="0"/>
              <a:t>Maximalizuje jednoduchosť použitia pre všetky typy koncových používateľov</a:t>
            </a:r>
          </a:p>
          <a:p>
            <a:r>
              <a:rPr lang="sk-SK" b="1" dirty="0"/>
              <a:t>Registrácia zariadenia</a:t>
            </a:r>
          </a:p>
        </p:txBody>
      </p:sp>
      <p:pic>
        <p:nvPicPr>
          <p:cNvPr id="8" name="Picture 2" descr="Manual registration of devices for Windows Autopilot | Microsoft Docs">
            <a:extLst>
              <a:ext uri="{FF2B5EF4-FFF2-40B4-BE49-F238E27FC236}">
                <a16:creationId xmlns:a16="http://schemas.microsoft.com/office/drawing/2014/main" id="{93D2EA77-6ADF-4BF3-8E7D-A6493595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3"/>
            <a:ext cx="9144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C6BD4585-C124-46A0-B41B-1212360ED069}"/>
              </a:ext>
            </a:extLst>
          </p:cNvPr>
          <p:cNvSpPr txBox="1"/>
          <p:nvPr/>
        </p:nvSpPr>
        <p:spPr>
          <a:xfrm>
            <a:off x="705604" y="6211669"/>
            <a:ext cx="672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Zdroj:</a:t>
            </a:r>
            <a:r>
              <a:rPr lang="sk-SK" dirty="0"/>
              <a:t> </a:t>
            </a:r>
            <a:r>
              <a:rPr lang="sk-SK" dirty="0">
                <a:hlinkClick r:id="rId4"/>
              </a:rPr>
              <a:t>https://docs.microsoft.com/en-us/mem/autopilot/manual-registration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51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Windows Autopilot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49"/>
            <a:ext cx="8576183" cy="4812565"/>
          </a:xfrm>
        </p:spPr>
        <p:txBody>
          <a:bodyPr>
            <a:normAutofit/>
          </a:bodyPr>
          <a:lstStyle/>
          <a:p>
            <a:pPr marL="342894" indent="-342900"/>
            <a:r>
              <a:rPr lang="sk-SK" dirty="0" err="1"/>
              <a:t>Zero-touch</a:t>
            </a:r>
            <a:r>
              <a:rPr lang="sk-SK" dirty="0"/>
              <a:t>, </a:t>
            </a:r>
            <a:r>
              <a:rPr lang="sk-SK" dirty="0" err="1"/>
              <a:t>self-service</a:t>
            </a:r>
            <a:r>
              <a:rPr lang="sk-SK" dirty="0"/>
              <a:t> Windows </a:t>
            </a:r>
            <a:r>
              <a:rPr lang="sk-SK" dirty="0" err="1"/>
              <a:t>deployment</a:t>
            </a:r>
            <a:endParaRPr lang="sk-SK" dirty="0"/>
          </a:p>
          <a:p>
            <a:pPr marL="342894" indent="-342900"/>
            <a:r>
              <a:rPr lang="sk-SK" dirty="0"/>
              <a:t>Môžem použiť na reset, </a:t>
            </a:r>
            <a:r>
              <a:rPr lang="sk-SK" dirty="0" err="1"/>
              <a:t>repurpose</a:t>
            </a:r>
            <a:r>
              <a:rPr lang="sk-SK" dirty="0"/>
              <a:t> a </a:t>
            </a:r>
            <a:r>
              <a:rPr lang="sk-SK" dirty="0" err="1"/>
              <a:t>recover</a:t>
            </a:r>
            <a:r>
              <a:rPr lang="sk-SK" dirty="0"/>
              <a:t> zariadení</a:t>
            </a:r>
          </a:p>
          <a:p>
            <a:pPr marL="342894" indent="-342900"/>
            <a:r>
              <a:rPr lang="sk-SK" dirty="0" err="1"/>
              <a:t>Dizajnovaný</a:t>
            </a:r>
            <a:r>
              <a:rPr lang="sk-SK" dirty="0"/>
              <a:t> na zjednodušenie celého cyklu Windows zariadenia od prvej inštalácie až po vyradenie</a:t>
            </a:r>
          </a:p>
          <a:p>
            <a:pPr marL="342894" indent="-342900"/>
            <a:r>
              <a:rPr lang="sk-SK" dirty="0"/>
              <a:t>Automatické pripojenie zariadenia do </a:t>
            </a:r>
            <a:r>
              <a:rPr lang="sk-SK" dirty="0" err="1"/>
              <a:t>AzureAD</a:t>
            </a:r>
            <a:r>
              <a:rPr lang="sk-SK" dirty="0"/>
              <a:t>, registrácia v MDM (MS </a:t>
            </a:r>
            <a:r>
              <a:rPr lang="sk-SK" dirty="0" err="1"/>
              <a:t>Intune</a:t>
            </a:r>
            <a:r>
              <a:rPr lang="sk-SK" dirty="0"/>
              <a:t>)</a:t>
            </a:r>
          </a:p>
          <a:p>
            <a:pPr marL="800100" lvl="1" indent="-342900"/>
            <a:r>
              <a:rPr lang="sk-SK" dirty="0" err="1"/>
              <a:t>AzureAD</a:t>
            </a:r>
            <a:r>
              <a:rPr lang="sk-SK" dirty="0"/>
              <a:t> </a:t>
            </a:r>
            <a:r>
              <a:rPr lang="sk-SK" dirty="0" err="1"/>
              <a:t>Join</a:t>
            </a:r>
            <a:endParaRPr lang="sk-SK" dirty="0"/>
          </a:p>
          <a:p>
            <a:pPr marL="800100" lvl="1" indent="-342900"/>
            <a:r>
              <a:rPr lang="sk-SK" dirty="0"/>
              <a:t>Hybrid </a:t>
            </a:r>
            <a:r>
              <a:rPr lang="sk-SK" dirty="0" err="1"/>
              <a:t>Azure</a:t>
            </a:r>
            <a:r>
              <a:rPr lang="sk-SK" dirty="0"/>
              <a:t> AD </a:t>
            </a:r>
            <a:r>
              <a:rPr lang="sk-SK" dirty="0" err="1"/>
              <a:t>Join</a:t>
            </a:r>
            <a:endParaRPr lang="sk-SK" dirty="0"/>
          </a:p>
          <a:p>
            <a:pPr marL="342894" indent="-342900"/>
            <a:r>
              <a:rPr lang="sk-SK" dirty="0"/>
              <a:t>Priradenie práv na PC</a:t>
            </a:r>
          </a:p>
          <a:p>
            <a:pPr marL="342894" indent="-342900"/>
            <a:r>
              <a:rPr lang="sk-SK" dirty="0"/>
              <a:t>Priradzovanie do skupín</a:t>
            </a:r>
          </a:p>
          <a:p>
            <a:pPr marL="342894" indent="-342900"/>
            <a:r>
              <a:rPr lang="sk-SK" dirty="0"/>
              <a:t>Úprava OOBE</a:t>
            </a:r>
          </a:p>
          <a:p>
            <a:pPr marL="342894" indent="-342900"/>
            <a:endParaRPr lang="sk-SK" dirty="0"/>
          </a:p>
          <a:p>
            <a:pPr marL="342894" indent="-342900"/>
            <a:endParaRPr lang="sk-SK" dirty="0"/>
          </a:p>
          <a:p>
            <a:pPr marL="342894" indent="-342900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051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???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50"/>
            <a:ext cx="8576183" cy="4446588"/>
          </a:xfrm>
        </p:spPr>
        <p:txBody>
          <a:bodyPr>
            <a:normAutofit/>
          </a:bodyPr>
          <a:lstStyle/>
          <a:p>
            <a:r>
              <a:rPr lang="sk-SK" dirty="0"/>
              <a:t>Potrebujem udržiavať tzv. </a:t>
            </a:r>
            <a:r>
              <a:rPr lang="sk-SK" dirty="0" err="1"/>
              <a:t>golden</a:t>
            </a:r>
            <a:r>
              <a:rPr lang="sk-SK" dirty="0"/>
              <a:t> image a inštalovať ich na zariadenia?</a:t>
            </a:r>
          </a:p>
          <a:p>
            <a:endParaRPr lang="sk-SK" dirty="0"/>
          </a:p>
          <a:p>
            <a:r>
              <a:rPr lang="sk-SK" dirty="0"/>
              <a:t>Nemôžem využiť modernejší spôsob?</a:t>
            </a:r>
          </a:p>
          <a:p>
            <a:pPr lvl="1"/>
            <a:r>
              <a:rPr lang="sk-SK" dirty="0"/>
              <a:t>Windows Autopilot</a:t>
            </a:r>
          </a:p>
          <a:p>
            <a:pPr lvl="1"/>
            <a:r>
              <a:rPr lang="sk-SK" dirty="0"/>
              <a:t>Microsoft </a:t>
            </a:r>
            <a:r>
              <a:rPr lang="sk-SK" dirty="0" err="1"/>
              <a:t>Intune</a:t>
            </a:r>
            <a:endParaRPr lang="sk-SK" dirty="0"/>
          </a:p>
          <a:p>
            <a:pPr lvl="1"/>
            <a:endParaRPr lang="sk-SK" dirty="0"/>
          </a:p>
          <a:p>
            <a:r>
              <a:rPr lang="sk-SK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Moderná správa systému Windows 10 už v skutočnosti nevyžaduje </a:t>
            </a:r>
            <a:r>
              <a:rPr lang="sk-SK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golden</a:t>
            </a:r>
            <a:r>
              <a:rPr lang="sk-SK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sk-SK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k-SK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4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Správa zariadení s MEM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CE9A0D7-D8F3-4C40-B1BE-2E32E3900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648754"/>
              </p:ext>
            </p:extLst>
          </p:nvPr>
        </p:nvGraphicFramePr>
        <p:xfrm>
          <a:off x="289212" y="1114224"/>
          <a:ext cx="8565576" cy="176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ástupný objekt pre text 4">
            <a:extLst>
              <a:ext uri="{FF2B5EF4-FFF2-40B4-BE49-F238E27FC236}">
                <a16:creationId xmlns:a16="http://schemas.microsoft.com/office/drawing/2014/main" id="{C2B04F14-18D4-4B6F-AF8B-6C7217365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213" y="2998387"/>
            <a:ext cx="8576183" cy="3118980"/>
          </a:xfrm>
        </p:spPr>
        <p:txBody>
          <a:bodyPr>
            <a:normAutofit/>
          </a:bodyPr>
          <a:lstStyle/>
          <a:p>
            <a:pPr marL="342894" indent="-342900"/>
            <a:r>
              <a:rPr lang="sk-SK" dirty="0" err="1"/>
              <a:t>Provisioning</a:t>
            </a:r>
            <a:r>
              <a:rPr lang="sk-SK" dirty="0"/>
              <a:t> &amp; </a:t>
            </a:r>
            <a:r>
              <a:rPr lang="sk-SK" dirty="0" err="1"/>
              <a:t>Enrolling</a:t>
            </a:r>
            <a:endParaRPr lang="sk-SK" dirty="0"/>
          </a:p>
          <a:p>
            <a:pPr marL="800100" lvl="1" indent="-342900"/>
            <a:r>
              <a:rPr lang="sk-SK" sz="2000" dirty="0"/>
              <a:t>Proces poskytnutia zariadenia</a:t>
            </a:r>
          </a:p>
          <a:p>
            <a:pPr marL="342894" indent="-342900"/>
            <a:r>
              <a:rPr lang="sk-SK" dirty="0" err="1"/>
              <a:t>Configuration</a:t>
            </a:r>
            <a:r>
              <a:rPr lang="sk-SK" dirty="0"/>
              <a:t> &amp; </a:t>
            </a:r>
            <a:r>
              <a:rPr lang="sk-SK" dirty="0" err="1"/>
              <a:t>Protection</a:t>
            </a:r>
            <a:endParaRPr lang="sk-SK" dirty="0"/>
          </a:p>
          <a:p>
            <a:pPr marL="800100" lvl="1" indent="-342900"/>
            <a:r>
              <a:rPr lang="sk-SK" sz="2000" dirty="0"/>
              <a:t>Po registrácii zariadenia aplikujem v MS </a:t>
            </a:r>
            <a:r>
              <a:rPr lang="sk-SK" sz="2000" dirty="0" err="1"/>
              <a:t>Intune</a:t>
            </a:r>
            <a:r>
              <a:rPr lang="sk-SK" sz="2000" dirty="0"/>
              <a:t> nastavenia a funkcie</a:t>
            </a:r>
          </a:p>
          <a:p>
            <a:pPr marL="342894" indent="-342900"/>
            <a:r>
              <a:rPr lang="sk-SK" dirty="0" err="1"/>
              <a:t>Retiring</a:t>
            </a:r>
            <a:endParaRPr lang="sk-SK" dirty="0"/>
          </a:p>
          <a:p>
            <a:pPr marL="800100" lvl="1" indent="-342900"/>
            <a:r>
              <a:rPr lang="sk-SK" sz="2000" dirty="0"/>
              <a:t>Vyradenie/preradenie zariadení</a:t>
            </a:r>
          </a:p>
        </p:txBody>
      </p:sp>
    </p:spTree>
    <p:extLst>
      <p:ext uri="{BB962C8B-B14F-4D97-AF65-F5344CB8AC3E}">
        <p14:creationId xmlns:p14="http://schemas.microsoft.com/office/powerpoint/2010/main" val="234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Provisioning</a:t>
            </a:r>
            <a:r>
              <a:rPr lang="sk-SK" dirty="0"/>
              <a:t> Windows zariadení</a:t>
            </a:r>
            <a:endParaRPr lang="en-US" dirty="0"/>
          </a:p>
        </p:txBody>
      </p:sp>
      <p:sp>
        <p:nvSpPr>
          <p:cNvPr id="10" name="Zástupný objekt pre text 4">
            <a:extLst>
              <a:ext uri="{FF2B5EF4-FFF2-40B4-BE49-F238E27FC236}">
                <a16:creationId xmlns:a16="http://schemas.microsoft.com/office/drawing/2014/main" id="{57706E54-B8D6-44B4-B52A-64A1C23A4B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211" y="1212849"/>
            <a:ext cx="8576183" cy="4812565"/>
          </a:xfrm>
        </p:spPr>
        <p:txBody>
          <a:bodyPr>
            <a:normAutofit/>
          </a:bodyPr>
          <a:lstStyle/>
          <a:p>
            <a:r>
              <a:rPr lang="sk-SK" dirty="0"/>
              <a:t>Môžem využiť napr. Windows Autopilot</a:t>
            </a:r>
          </a:p>
          <a:p>
            <a:r>
              <a:rPr lang="sk-SK" dirty="0"/>
              <a:t>4 typy Windows Autopilot </a:t>
            </a:r>
            <a:r>
              <a:rPr lang="sk-SK" dirty="0" err="1"/>
              <a:t>deployment</a:t>
            </a:r>
            <a:endParaRPr lang="sk-SK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k-SK" b="0" dirty="0" err="1"/>
              <a:t>Self-Deploying</a:t>
            </a:r>
            <a:r>
              <a:rPr lang="sk-SK" b="0" dirty="0"/>
              <a:t> </a:t>
            </a:r>
            <a:r>
              <a:rPr lang="sk-SK" b="0" dirty="0" err="1"/>
              <a:t>Mode</a:t>
            </a:r>
            <a:endParaRPr lang="sk-SK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k-SK" b="0" dirty="0" err="1"/>
              <a:t>White</a:t>
            </a:r>
            <a:r>
              <a:rPr lang="sk-SK" b="0" dirty="0"/>
              <a:t> </a:t>
            </a:r>
            <a:r>
              <a:rPr lang="sk-SK" b="0" dirty="0" err="1"/>
              <a:t>Glove</a:t>
            </a:r>
            <a:endParaRPr lang="sk-SK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k-SK" b="0" dirty="0"/>
              <a:t>Autopilot pre existujúce zariadenia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k-SK" b="0" dirty="0"/>
              <a:t>User </a:t>
            </a:r>
            <a:r>
              <a:rPr lang="sk-SK" b="0" dirty="0" err="1"/>
              <a:t>Driven</a:t>
            </a:r>
            <a:r>
              <a:rPr lang="sk-SK" b="0" dirty="0"/>
              <a:t> </a:t>
            </a:r>
            <a:r>
              <a:rPr lang="sk-SK" b="0" dirty="0" err="1"/>
              <a:t>mode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7592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Registrácia zariadení – </a:t>
            </a:r>
            <a:r>
              <a:rPr lang="sk-SK" dirty="0" err="1"/>
              <a:t>enrolling</a:t>
            </a:r>
            <a:r>
              <a:rPr lang="sk-SK" dirty="0"/>
              <a:t> </a:t>
            </a:r>
            <a:r>
              <a:rPr lang="sk-SK" dirty="0" err="1"/>
              <a:t>devices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49"/>
            <a:ext cx="8576183" cy="4812565"/>
          </a:xfrm>
        </p:spPr>
        <p:txBody>
          <a:bodyPr>
            <a:normAutofit/>
          </a:bodyPr>
          <a:lstStyle/>
          <a:p>
            <a:r>
              <a:rPr lang="sk-SK" dirty="0"/>
              <a:t>V </a:t>
            </a:r>
            <a:r>
              <a:rPr lang="sk-SK" dirty="0" err="1"/>
              <a:t>Intune</a:t>
            </a:r>
            <a:r>
              <a:rPr lang="sk-SK" dirty="0"/>
              <a:t> registrácia (</a:t>
            </a:r>
            <a:r>
              <a:rPr lang="sk-SK" dirty="0" err="1"/>
              <a:t>enrolling</a:t>
            </a:r>
            <a:r>
              <a:rPr lang="sk-SK" dirty="0"/>
              <a:t>) = zariadenie je pripojené a rozoznávané </a:t>
            </a:r>
            <a:r>
              <a:rPr lang="sk-SK" dirty="0" err="1"/>
              <a:t>Intune</a:t>
            </a:r>
            <a:r>
              <a:rPr lang="sk-SK" dirty="0"/>
              <a:t> na základe MDM certifikátu</a:t>
            </a:r>
          </a:p>
          <a:p>
            <a:r>
              <a:rPr lang="sk-SK" dirty="0"/>
              <a:t>Niekoľko metód registrácie, ktoré závisia na:</a:t>
            </a:r>
          </a:p>
          <a:p>
            <a:pPr lvl="1"/>
            <a:r>
              <a:rPr lang="sk-SK" dirty="0"/>
              <a:t>Device </a:t>
            </a:r>
            <a:r>
              <a:rPr lang="sk-SK" dirty="0" err="1"/>
              <a:t>ownership</a:t>
            </a:r>
            <a:r>
              <a:rPr lang="sk-SK" dirty="0"/>
              <a:t> (</a:t>
            </a:r>
            <a:r>
              <a:rPr lang="sk-SK" i="1" dirty="0" err="1"/>
              <a:t>personal</a:t>
            </a:r>
            <a:r>
              <a:rPr lang="sk-SK" i="1" dirty="0"/>
              <a:t>/</a:t>
            </a:r>
            <a:r>
              <a:rPr lang="sk-SK" i="1" dirty="0" err="1"/>
              <a:t>corporate</a:t>
            </a:r>
            <a:r>
              <a:rPr lang="sk-SK" dirty="0"/>
              <a:t>)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Device type (</a:t>
            </a:r>
            <a:r>
              <a:rPr lang="sk-SK" i="1" dirty="0" err="1"/>
              <a:t>iOS</a:t>
            </a:r>
            <a:r>
              <a:rPr lang="sk-SK" i="1" dirty="0"/>
              <a:t>/</a:t>
            </a:r>
            <a:r>
              <a:rPr lang="sk-SK" i="1" dirty="0" err="1"/>
              <a:t>iPadOS</a:t>
            </a:r>
            <a:r>
              <a:rPr lang="sk-SK" i="1" dirty="0"/>
              <a:t>, Windows, Android, </a:t>
            </a:r>
            <a:r>
              <a:rPr lang="sk-SK" i="1" dirty="0" err="1"/>
              <a:t>macOS</a:t>
            </a:r>
            <a:r>
              <a:rPr lang="sk-SK" dirty="0"/>
              <a:t>)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Device management </a:t>
            </a:r>
            <a:r>
              <a:rPr lang="sk-SK" dirty="0" err="1"/>
              <a:t>requirements</a:t>
            </a:r>
            <a:r>
              <a:rPr lang="sk-SK" dirty="0"/>
              <a:t> (</a:t>
            </a:r>
            <a:r>
              <a:rPr lang="sk-SK" i="1" dirty="0" err="1"/>
              <a:t>resets</a:t>
            </a:r>
            <a:r>
              <a:rPr lang="sk-SK" i="1" dirty="0"/>
              <a:t>, </a:t>
            </a:r>
            <a:r>
              <a:rPr lang="sk-SK" i="1" dirty="0" err="1"/>
              <a:t>affinity</a:t>
            </a:r>
            <a:r>
              <a:rPr lang="sk-SK" i="1" dirty="0"/>
              <a:t>, </a:t>
            </a:r>
            <a:r>
              <a:rPr lang="sk-SK" i="1" dirty="0" err="1"/>
              <a:t>locking</a:t>
            </a:r>
            <a:r>
              <a:rPr lang="sk-SK" dirty="0"/>
              <a:t>)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741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Konfigurácia a ochrana zariadení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49"/>
            <a:ext cx="8576183" cy="481256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Konfigurácia</a:t>
            </a:r>
          </a:p>
          <a:p>
            <a:pPr lvl="1"/>
            <a:r>
              <a:rPr lang="sk-SK" dirty="0"/>
              <a:t>Aplikácia nastavení</a:t>
            </a:r>
          </a:p>
          <a:p>
            <a:pPr lvl="1"/>
            <a:r>
              <a:rPr lang="sk-SK" dirty="0"/>
              <a:t>Aplikácia politík</a:t>
            </a:r>
          </a:p>
          <a:p>
            <a:pPr lvl="1"/>
            <a:r>
              <a:rPr lang="sk-SK" dirty="0"/>
              <a:t>Na zariadenia aplikujem konfiguračné profily</a:t>
            </a:r>
          </a:p>
          <a:p>
            <a:pPr lvl="1"/>
            <a:r>
              <a:rPr lang="sk-SK" dirty="0"/>
              <a:t>Profily môžem cieliť na rôzne zariadenia a rôzne platformy</a:t>
            </a:r>
          </a:p>
          <a:p>
            <a:r>
              <a:rPr lang="sk-SK" dirty="0"/>
              <a:t>Ochrana</a:t>
            </a:r>
          </a:p>
          <a:p>
            <a:pPr lvl="1"/>
            <a:r>
              <a:rPr lang="sk-SK" dirty="0"/>
              <a:t>Obmedzenie HW funkcií na zariadeniach</a:t>
            </a:r>
          </a:p>
          <a:p>
            <a:pPr lvl="1"/>
            <a:r>
              <a:rPr lang="sk-SK" dirty="0"/>
              <a:t>Vyžadovanie aby bolo zariadenia </a:t>
            </a:r>
            <a:r>
              <a:rPr lang="sk-SK" b="1" dirty="0"/>
              <a:t>v tzv. súlade </a:t>
            </a:r>
            <a:r>
              <a:rPr lang="sk-SK" dirty="0"/>
              <a:t>spolu s akciami čo sa má stať so zariadením, ktoré nespĺňa</a:t>
            </a:r>
          </a:p>
          <a:p>
            <a:pPr lvl="2"/>
            <a:r>
              <a:rPr lang="sk-SK" dirty="0" err="1"/>
              <a:t>jailbroken</a:t>
            </a:r>
            <a:r>
              <a:rPr lang="sk-SK" dirty="0"/>
              <a:t> </a:t>
            </a:r>
            <a:r>
              <a:rPr lang="sk-SK" dirty="0" err="1"/>
              <a:t>iOS</a:t>
            </a:r>
            <a:r>
              <a:rPr lang="sk-SK" dirty="0"/>
              <a:t>/</a:t>
            </a:r>
            <a:r>
              <a:rPr lang="sk-SK" dirty="0" err="1"/>
              <a:t>iPadOS</a:t>
            </a:r>
            <a:r>
              <a:rPr lang="sk-SK" dirty="0"/>
              <a:t> zariadenie</a:t>
            </a:r>
          </a:p>
          <a:p>
            <a:pPr lvl="2"/>
            <a:r>
              <a:rPr lang="sk-SK" dirty="0"/>
              <a:t>Nešifrované zariadenia</a:t>
            </a:r>
          </a:p>
          <a:p>
            <a:pPr lvl="2"/>
            <a:r>
              <a:rPr lang="sk-SK" dirty="0"/>
              <a:t>Zariadenia bez antivírovej ochrany a pod.</a:t>
            </a:r>
            <a:endParaRPr lang="sk-SK" b="1" dirty="0"/>
          </a:p>
          <a:p>
            <a:pPr lvl="1"/>
            <a:endParaRPr lang="sk-SK" dirty="0"/>
          </a:p>
          <a:p>
            <a:endParaRPr lang="sk-SK" dirty="0"/>
          </a:p>
          <a:p>
            <a:pPr lvl="1"/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FEEA51B-A118-4536-B34C-996637940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408"/>
            <a:ext cx="9144000" cy="47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Benefity MEM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49"/>
            <a:ext cx="8576183" cy="4812565"/>
          </a:xfrm>
        </p:spPr>
        <p:txBody>
          <a:bodyPr>
            <a:normAutofit/>
          </a:bodyPr>
          <a:lstStyle/>
          <a:p>
            <a:r>
              <a:rPr lang="sk-SK" dirty="0" err="1"/>
              <a:t>Unified</a:t>
            </a:r>
            <a:r>
              <a:rPr lang="sk-SK" dirty="0"/>
              <a:t> </a:t>
            </a:r>
            <a:r>
              <a:rPr lang="sk-SK" dirty="0" err="1"/>
              <a:t>endpoint</a:t>
            </a:r>
            <a:r>
              <a:rPr lang="sk-SK" dirty="0"/>
              <a:t> management</a:t>
            </a:r>
          </a:p>
          <a:p>
            <a:pPr lvl="1"/>
            <a:r>
              <a:rPr lang="sk-SK" dirty="0"/>
              <a:t>Správa koncových zariadenie z jednej konzoly</a:t>
            </a:r>
          </a:p>
          <a:p>
            <a:pPr lvl="1"/>
            <a:r>
              <a:rPr lang="sk-SK" dirty="0"/>
              <a:t>Rozšírenie lokálnej infraštruktúry</a:t>
            </a:r>
          </a:p>
          <a:p>
            <a:pPr lvl="1"/>
            <a:r>
              <a:rPr lang="sk-SK" dirty="0"/>
              <a:t>Správa mobilných aplikácií</a:t>
            </a:r>
          </a:p>
          <a:p>
            <a:pPr lvl="1"/>
            <a:endParaRPr lang="sk-SK" dirty="0"/>
          </a:p>
          <a:p>
            <a:r>
              <a:rPr lang="sk-SK" dirty="0" err="1"/>
              <a:t>Zero</a:t>
            </a:r>
            <a:r>
              <a:rPr lang="sk-SK" dirty="0"/>
              <a:t> </a:t>
            </a:r>
            <a:r>
              <a:rPr lang="sk-SK" dirty="0" err="1"/>
              <a:t>touch</a:t>
            </a:r>
            <a:r>
              <a:rPr lang="sk-SK" dirty="0"/>
              <a:t> </a:t>
            </a:r>
            <a:r>
              <a:rPr lang="sk-SK" dirty="0" err="1"/>
              <a:t>provisioning</a:t>
            </a:r>
            <a:endParaRPr lang="sk-SK" dirty="0"/>
          </a:p>
          <a:p>
            <a:pPr lvl="1"/>
            <a:r>
              <a:rPr lang="sk-SK" dirty="0"/>
              <a:t>Zjednodušenie aktualizácií</a:t>
            </a:r>
          </a:p>
          <a:p>
            <a:pPr lvl="1"/>
            <a:r>
              <a:rPr lang="sk-SK" dirty="0"/>
              <a:t>Použitím napr. Windows Autopilot</a:t>
            </a:r>
          </a:p>
          <a:p>
            <a:pPr lvl="2"/>
            <a:r>
              <a:rPr lang="sk-SK" dirty="0"/>
              <a:t>Nie je nutnosť vytvárať obrazy zariadení</a:t>
            </a:r>
          </a:p>
          <a:p>
            <a:pPr lvl="2"/>
            <a:r>
              <a:rPr lang="sk-SK" dirty="0" err="1"/>
              <a:t>Self-service</a:t>
            </a:r>
            <a:r>
              <a:rPr lang="sk-SK" dirty="0"/>
              <a:t> </a:t>
            </a:r>
            <a:r>
              <a:rPr lang="sk-SK" dirty="0" err="1"/>
              <a:t>provisioning</a:t>
            </a:r>
            <a:r>
              <a:rPr lang="sk-SK" dirty="0"/>
              <a:t> priamo koncovými užívateľmi</a:t>
            </a:r>
          </a:p>
          <a:p>
            <a:pPr lvl="2"/>
            <a:r>
              <a:rPr lang="sk-SK" dirty="0"/>
              <a:t>Zariadenie je pre koncového používateľa pripravené rýchlejšie</a:t>
            </a:r>
          </a:p>
        </p:txBody>
      </p:sp>
    </p:spTree>
    <p:extLst>
      <p:ext uri="{BB962C8B-B14F-4D97-AF65-F5344CB8AC3E}">
        <p14:creationId xmlns:p14="http://schemas.microsoft.com/office/powerpoint/2010/main" val="573200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endParaRPr lang="en-US" dirty="0"/>
          </a:p>
        </p:txBody>
      </p:sp>
      <p:sp>
        <p:nvSpPr>
          <p:cNvPr id="4" name="pata">
            <a:extLst>
              <a:ext uri="{FF2B5EF4-FFF2-40B4-BE49-F238E27FC236}">
                <a16:creationId xmlns:a16="http://schemas.microsoft.com/office/drawing/2014/main" id="{C4E31AC6-9466-4DFE-BFCD-3FFBF9D481D6}"/>
              </a:ext>
            </a:extLst>
          </p:cNvPr>
          <p:cNvSpPr txBox="1"/>
          <p:nvPr/>
        </p:nvSpPr>
        <p:spPr>
          <a:xfrm>
            <a:off x="278608" y="6337797"/>
            <a:ext cx="730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Michal Hvizdák</a:t>
            </a:r>
          </a:p>
          <a:p>
            <a:r>
              <a:rPr lang="sk-SK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23.09.2021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9CD1AD-7E14-4662-8F23-F168ADA0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56" y="4733328"/>
            <a:ext cx="1900267" cy="9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FOG Project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50"/>
            <a:ext cx="8576183" cy="4446588"/>
          </a:xfrm>
        </p:spPr>
        <p:txBody>
          <a:bodyPr>
            <a:normAutofit/>
          </a:bodyPr>
          <a:lstStyle/>
          <a:p>
            <a:r>
              <a:rPr lang="sk-SK" dirty="0" err="1"/>
              <a:t>open-source</a:t>
            </a:r>
            <a:r>
              <a:rPr lang="sk-SK" dirty="0"/>
              <a:t> riešenie na klonovanie a správu PC v rámci siete</a:t>
            </a:r>
          </a:p>
          <a:p>
            <a:r>
              <a:rPr lang="sk-SK" dirty="0"/>
              <a:t>Linux-</a:t>
            </a:r>
            <a:r>
              <a:rPr lang="sk-SK" dirty="0" err="1"/>
              <a:t>based</a:t>
            </a:r>
            <a:r>
              <a:rPr lang="sk-SK" dirty="0"/>
              <a:t> riešenie</a:t>
            </a:r>
          </a:p>
          <a:p>
            <a:r>
              <a:rPr lang="sk-SK" dirty="0"/>
              <a:t>Podpora všetkých OS (7, 8, 8.1, 10, Linux, </a:t>
            </a:r>
            <a:r>
              <a:rPr lang="sk-SK" dirty="0" err="1"/>
              <a:t>macOS</a:t>
            </a:r>
            <a:r>
              <a:rPr lang="sk-SK" dirty="0"/>
              <a:t>)</a:t>
            </a:r>
          </a:p>
          <a:p>
            <a:r>
              <a:rPr lang="sk-SK" dirty="0"/>
              <a:t>Združuje niekoľko </a:t>
            </a:r>
            <a:r>
              <a:rPr lang="sk-SK" dirty="0" err="1"/>
              <a:t>open-source</a:t>
            </a:r>
            <a:r>
              <a:rPr lang="sk-SK" dirty="0"/>
              <a:t> nástrojov a PHP-</a:t>
            </a:r>
            <a:r>
              <a:rPr lang="sk-SK" dirty="0" err="1"/>
              <a:t>based</a:t>
            </a:r>
            <a:r>
              <a:rPr lang="sk-SK" dirty="0"/>
              <a:t> webový interface</a:t>
            </a:r>
          </a:p>
          <a:p>
            <a:r>
              <a:rPr lang="sk-SK" dirty="0"/>
              <a:t>Jednoduchý management PC</a:t>
            </a:r>
          </a:p>
          <a:p>
            <a:r>
              <a:rPr lang="sk-SK" dirty="0"/>
              <a:t>Žiadne </a:t>
            </a:r>
            <a:r>
              <a:rPr lang="sk-SK" dirty="0" err="1"/>
              <a:t>bootovacie</a:t>
            </a:r>
            <a:r>
              <a:rPr lang="sk-SK" dirty="0"/>
              <a:t> disky ani CD, všetko cez TFTP a PXE</a:t>
            </a:r>
          </a:p>
          <a:p>
            <a:r>
              <a:rPr lang="sk-SK" dirty="0" err="1"/>
              <a:t>Multi-casting</a:t>
            </a:r>
            <a:r>
              <a:rPr lang="sk-SK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989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FOG Project – automatická registrácia PC</a:t>
            </a:r>
            <a:endParaRPr lang="en-US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B9EBD05-0FE8-435B-999A-979710948B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0395" y="1093585"/>
            <a:ext cx="6963209" cy="4670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65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FOG Project – pridanie do skupiny</a:t>
            </a:r>
            <a:endParaRPr lang="en-US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93B2DC1-8F87-49A6-8911-36741AAD26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5" y="992894"/>
            <a:ext cx="8316169" cy="49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5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FOG Project – priradenie obrazu</a:t>
            </a:r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B3C2E05-A5C3-4028-A6D3-02C1FF7F0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266" y="970780"/>
            <a:ext cx="9144000" cy="53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0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FOG Project – inštalácia obrazu</a:t>
            </a: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E13BD39-136C-46C9-BC43-65FE593533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93" y="1279396"/>
            <a:ext cx="7252013" cy="47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OSD </a:t>
            </a:r>
            <a:r>
              <a:rPr lang="sk-SK" dirty="0" err="1"/>
              <a:t>Cloud</a:t>
            </a:r>
            <a:endParaRPr lang="en-US" dirty="0"/>
          </a:p>
        </p:txBody>
      </p:sp>
      <p:sp>
        <p:nvSpPr>
          <p:cNvPr id="12" name="Zástupný objekt pre text 4"/>
          <p:cNvSpPr>
            <a:spLocks noGrp="1"/>
          </p:cNvSpPr>
          <p:nvPr>
            <p:ph type="body" sz="quarter" idx="13"/>
          </p:nvPr>
        </p:nvSpPr>
        <p:spPr>
          <a:xfrm>
            <a:off x="289211" y="1212850"/>
            <a:ext cx="8576183" cy="4446588"/>
          </a:xfrm>
        </p:spPr>
        <p:txBody>
          <a:bodyPr>
            <a:normAutofit/>
          </a:bodyPr>
          <a:lstStyle/>
          <a:p>
            <a:r>
              <a:rPr lang="sk-SK" dirty="0" err="1"/>
              <a:t>Operating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sk-SK" dirty="0" err="1"/>
              <a:t>Deployment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Cloud</a:t>
            </a:r>
            <a:endParaRPr lang="sk-SK" dirty="0"/>
          </a:p>
          <a:p>
            <a:r>
              <a:rPr lang="sk-SK" dirty="0"/>
              <a:t>Metóda inštalácia Windows 10 x64 cez internet s využitím </a:t>
            </a:r>
            <a:r>
              <a:rPr lang="sk-SK" dirty="0" err="1"/>
              <a:t>PowerShell</a:t>
            </a:r>
            <a:endParaRPr lang="sk-SK" dirty="0"/>
          </a:p>
          <a:p>
            <a:r>
              <a:rPr lang="sk-SK" dirty="0"/>
              <a:t>Na čo viem využiť OSD </a:t>
            </a:r>
            <a:r>
              <a:rPr lang="sk-SK" dirty="0" err="1"/>
              <a:t>Cloud</a:t>
            </a:r>
            <a:endParaRPr lang="sk-SK" dirty="0"/>
          </a:p>
          <a:p>
            <a:pPr lvl="1"/>
            <a:r>
              <a:rPr lang="sk-SK" dirty="0"/>
              <a:t>Nasadiť Windows 10 na nové zariadenie iba pomocou </a:t>
            </a:r>
            <a:r>
              <a:rPr lang="sk-SK" dirty="0" err="1"/>
              <a:t>WinPE</a:t>
            </a:r>
            <a:r>
              <a:rPr lang="sk-SK" dirty="0"/>
              <a:t> a </a:t>
            </a:r>
            <a:r>
              <a:rPr lang="sk-SK" dirty="0" err="1"/>
              <a:t>PowerShell</a:t>
            </a:r>
            <a:endParaRPr lang="sk-SK" dirty="0"/>
          </a:p>
          <a:p>
            <a:pPr lvl="1"/>
            <a:r>
              <a:rPr lang="sk-SK" dirty="0"/>
              <a:t>V rámci inštalácie inštalovať aj ovládače pre staršie zariadenia</a:t>
            </a:r>
          </a:p>
          <a:p>
            <a:pPr lvl="1"/>
            <a:r>
              <a:rPr lang="sk-SK" dirty="0"/>
              <a:t>Použiť konfiguráciu Windows Autopilot (</a:t>
            </a:r>
            <a:r>
              <a:rPr lang="sk-SK" dirty="0" err="1"/>
              <a:t>offline</a:t>
            </a:r>
            <a:r>
              <a:rPr lang="sk-SK" dirty="0"/>
              <a:t> </a:t>
            </a:r>
            <a:r>
              <a:rPr lang="sk-SK" dirty="0" err="1"/>
              <a:t>injection</a:t>
            </a:r>
            <a:r>
              <a:rPr lang="sk-SK" dirty="0"/>
              <a:t>) ako súčasť procesu inštalácie</a:t>
            </a:r>
          </a:p>
        </p:txBody>
      </p:sp>
    </p:spTree>
    <p:extLst>
      <p:ext uri="{BB962C8B-B14F-4D97-AF65-F5344CB8AC3E}">
        <p14:creationId xmlns:p14="http://schemas.microsoft.com/office/powerpoint/2010/main" val="142506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OSD </a:t>
            </a:r>
            <a:r>
              <a:rPr lang="sk-SK" dirty="0" err="1"/>
              <a:t>Cloud</a:t>
            </a:r>
            <a:endParaRPr lang="en-US" dirty="0"/>
          </a:p>
        </p:txBody>
      </p:sp>
      <p:pic>
        <p:nvPicPr>
          <p:cNvPr id="1026" name="Picture 2" descr="Start-OSDCloud - Choose OSBuild. ">
            <a:extLst>
              <a:ext uri="{FF2B5EF4-FFF2-40B4-BE49-F238E27FC236}">
                <a16:creationId xmlns:a16="http://schemas.microsoft.com/office/drawing/2014/main" id="{80D087D8-6BD4-4079-8CFF-46AF3F43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2" y="1198618"/>
            <a:ext cx="8129027" cy="34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rt-OSDCloud - Choose OSEdition. (OS SKU)">
            <a:extLst>
              <a:ext uri="{FF2B5EF4-FFF2-40B4-BE49-F238E27FC236}">
                <a16:creationId xmlns:a16="http://schemas.microsoft.com/office/drawing/2014/main" id="{9C3AB7D1-1B97-4F1D-860C-678C908E9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1" y="1198618"/>
            <a:ext cx="8129027" cy="425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rt-OSDCloud - Choose OS Licensing type.">
            <a:extLst>
              <a:ext uri="{FF2B5EF4-FFF2-40B4-BE49-F238E27FC236}">
                <a16:creationId xmlns:a16="http://schemas.microsoft.com/office/drawing/2014/main" id="{25E84547-FE0D-4FA8-A5B3-54F5AB61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0" y="1198618"/>
            <a:ext cx="8129027" cy="30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t-OSDCloud - Choose OS Language.">
            <a:extLst>
              <a:ext uri="{FF2B5EF4-FFF2-40B4-BE49-F238E27FC236}">
                <a16:creationId xmlns:a16="http://schemas.microsoft.com/office/drawing/2014/main" id="{797871C1-B455-4267-B74B-C0DF79C4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4" y="992894"/>
            <a:ext cx="64579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OSD module and PS modules related to Windows Autopilot are saved to local disk for easy availability on the later stages, if needed.">
            <a:extLst>
              <a:ext uri="{FF2B5EF4-FFF2-40B4-BE49-F238E27FC236}">
                <a16:creationId xmlns:a16="http://schemas.microsoft.com/office/drawing/2014/main" id="{0C60B3B3-8086-4649-8711-334CDCF0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1" y="992894"/>
            <a:ext cx="645795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1059</Words>
  <Application>Microsoft Office PowerPoint</Application>
  <PresentationFormat>Prezentácia na obrazovke (4:3)</PresentationFormat>
  <Paragraphs>212</Paragraphs>
  <Slides>25</Slides>
  <Notes>25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Segoe UI</vt:lpstr>
      <vt:lpstr>Motív balíka Office</vt:lpstr>
      <vt:lpstr>Možnosti správy koncových zariadení s využitím open-source systému FOG a Microsoft Endpoint Manager</vt:lpstr>
      <vt:lpstr>???</vt:lpstr>
      <vt:lpstr>FOG Project</vt:lpstr>
      <vt:lpstr>FOG Project – automatická registrácia PC</vt:lpstr>
      <vt:lpstr>FOG Project – pridanie do skupiny</vt:lpstr>
      <vt:lpstr>FOG Project – priradenie obrazu</vt:lpstr>
      <vt:lpstr>FOG Project – inštalácia obrazu</vt:lpstr>
      <vt:lpstr>OSD Cloud</vt:lpstr>
      <vt:lpstr>OSD Cloud</vt:lpstr>
      <vt:lpstr>Trend</vt:lpstr>
      <vt:lpstr>Prístup a ochrana dát</vt:lpstr>
      <vt:lpstr>Čo je Microsoft Endpoint Manager (MEM)?</vt:lpstr>
      <vt:lpstr>Microsoft Endpoint Manager (MEM)</vt:lpstr>
      <vt:lpstr>Microsoft Intune</vt:lpstr>
      <vt:lpstr>Microsoft Endpoint Configuration Manager (SCCM)</vt:lpstr>
      <vt:lpstr>Microsoft Intune + MS Endpoint Configuration Manager</vt:lpstr>
      <vt:lpstr>Endpoint Analytics</vt:lpstr>
      <vt:lpstr>Windows Autopilot</vt:lpstr>
      <vt:lpstr>Windows Autopilot</vt:lpstr>
      <vt:lpstr>Správa zariadení s MEM</vt:lpstr>
      <vt:lpstr>Provisioning Windows zariadení</vt:lpstr>
      <vt:lpstr>Registrácia zariadení – enrolling devices</vt:lpstr>
      <vt:lpstr>Konfigurácia a ochrana zariadení</vt:lpstr>
      <vt:lpstr>Benefity MEM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2021-09-24T10:13:49Z</dcterms:created>
  <dcterms:modified xsi:type="dcterms:W3CDTF">2021-09-29T12:21:55Z</dcterms:modified>
</cp:coreProperties>
</file>