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  <p:sldId id="271" r:id="rId17"/>
    <p:sldId id="273" r:id="rId18"/>
    <p:sldId id="274" r:id="rId19"/>
    <p:sldId id="272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E99"/>
    <a:srgbClr val="00A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5" autoAdjust="0"/>
    <p:restoredTop sz="67971" autoAdjust="0"/>
  </p:normalViewPr>
  <p:slideViewPr>
    <p:cSldViewPr snapToGrid="0">
      <p:cViewPr varScale="1">
        <p:scale>
          <a:sx n="42" d="100"/>
          <a:sy n="42" d="100"/>
        </p:scale>
        <p:origin x="157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41F72-5727-40B9-A69E-A03A89B035E6}" type="datetimeFigureOut">
              <a:rPr lang="sk-SK" smtClean="0"/>
              <a:t>24. 9. 2021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70A74-3146-4FF7-B4FC-3AD99F52A4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780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0A74-3146-4FF7-B4FC-3AD99F52A42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1083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0A74-3146-4FF7-B4FC-3AD99F52A429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2400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0A74-3146-4FF7-B4FC-3AD99F52A429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7927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0A74-3146-4FF7-B4FC-3AD99F52A429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1808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0A74-3146-4FF7-B4FC-3AD99F52A429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5169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0A74-3146-4FF7-B4FC-3AD99F52A429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3984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0A74-3146-4FF7-B4FC-3AD99F52A429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412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0A74-3146-4FF7-B4FC-3AD99F52A42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130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0A74-3146-4FF7-B4FC-3AD99F52A42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167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0A74-3146-4FF7-B4FC-3AD99F52A42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741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0A74-3146-4FF7-B4FC-3AD99F52A42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0685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0A74-3146-4FF7-B4FC-3AD99F52A429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954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0A74-3146-4FF7-B4FC-3AD99F52A42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22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0A74-3146-4FF7-B4FC-3AD99F52A429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0017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0A74-3146-4FF7-B4FC-3AD99F52A429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723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infos.uniza.s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talvs.sk/files/portal/prepojenie-ais-portal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30314"/>
            <a:ext cx="10182542" cy="2387600"/>
          </a:xfrm>
        </p:spPr>
        <p:txBody>
          <a:bodyPr>
            <a:normAutofit/>
          </a:bodyPr>
          <a:lstStyle/>
          <a:p>
            <a:r>
              <a:rPr lang="sk-SK" sz="3600" b="1" dirty="0"/>
              <a:t>EFEKTIVITA PREPOJENIA INFORMAČNÝCH SYSTÉMOV V DIGITÁLNOM PROSTREDÍ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sk-SK" sz="3600" b="1" dirty="0" smtClean="0"/>
              <a:t>SO </a:t>
            </a:r>
            <a:r>
              <a:rPr lang="sk-SK" sz="3600" b="1" dirty="0"/>
              <a:t>ZAMERANÍM NA PREPOJENIE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sk-SK" sz="3600" b="1" dirty="0" smtClean="0"/>
              <a:t>S</a:t>
            </a:r>
            <a:r>
              <a:rPr lang="sk-SK" sz="3600" b="1" dirty="0"/>
              <a:t> PORTÁLOM VŠ</a:t>
            </a:r>
            <a:endParaRPr lang="sk-SK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4435607"/>
            <a:ext cx="8791575" cy="165576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876424" y="4684745"/>
            <a:ext cx="650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RNDr</a:t>
            </a:r>
            <a:r>
              <a:rPr lang="en-US" dirty="0" smtClean="0"/>
              <a:t>. Darina </a:t>
            </a:r>
            <a:r>
              <a:rPr lang="en-US" dirty="0" err="1" smtClean="0"/>
              <a:t>Tothov</a:t>
            </a:r>
            <a:r>
              <a:rPr lang="sk-SK" dirty="0" smtClean="0"/>
              <a:t>á, PhD., FEM SPU v Nitre</a:t>
            </a:r>
            <a:endParaRPr lang="sk-SK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3787140" y="6220909"/>
            <a:ext cx="8031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UNINFOS 2021, </a:t>
            </a:r>
            <a:r>
              <a:rPr lang="sk-SK" sz="2400" dirty="0" smtClean="0">
                <a:hlinkClick r:id="rId3"/>
              </a:rPr>
              <a:t>Žilinská univerzita v </a:t>
            </a:r>
            <a:r>
              <a:rPr lang="sk-SK" sz="2400" dirty="0" smtClean="0">
                <a:hlinkClick r:id="rId3"/>
              </a:rPr>
              <a:t>Žiline, 21. – 23. 9. 2021</a:t>
            </a:r>
            <a:endParaRPr lang="sk-SK" sz="2400" dirty="0"/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161" y="384289"/>
            <a:ext cx="2498300" cy="5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87" y="331497"/>
            <a:ext cx="9905998" cy="1478570"/>
          </a:xfrm>
        </p:spPr>
        <p:txBody>
          <a:bodyPr/>
          <a:lstStyle/>
          <a:p>
            <a:r>
              <a:rPr lang="sk-SK" dirty="0" smtClean="0"/>
              <a:t>prepojenie </a:t>
            </a:r>
            <a:r>
              <a:rPr lang="sk-SK" dirty="0" err="1" smtClean="0"/>
              <a:t>aIS</a:t>
            </a:r>
            <a:r>
              <a:rPr lang="sk-SK" dirty="0" smtClean="0"/>
              <a:t> (UIS) </a:t>
            </a:r>
            <a:r>
              <a:rPr lang="sk-SK" dirty="0"/>
              <a:t>s Portálom </a:t>
            </a:r>
            <a:r>
              <a:rPr lang="sk-SK" dirty="0" smtClean="0"/>
              <a:t>VŠ – ukážka administrácie ŠP</a:t>
            </a:r>
            <a:endParaRPr lang="sk-SK" dirty="0"/>
          </a:p>
        </p:txBody>
      </p:sp>
      <p:pic>
        <p:nvPicPr>
          <p:cNvPr id="4" name="Obrázok 6"/>
          <p:cNvPicPr/>
          <p:nvPr/>
        </p:nvPicPr>
        <p:blipFill>
          <a:blip r:embed="rId3"/>
          <a:stretch>
            <a:fillRect/>
          </a:stretch>
        </p:blipFill>
        <p:spPr>
          <a:xfrm>
            <a:off x="1240077" y="1816330"/>
            <a:ext cx="7747348" cy="43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Ďalšie</a:t>
            </a:r>
            <a:r>
              <a:rPr lang="cs-CZ" dirty="0"/>
              <a:t> možnosti </a:t>
            </a:r>
            <a:r>
              <a:rPr lang="cs-CZ" dirty="0" err="1"/>
              <a:t>využitia</a:t>
            </a:r>
            <a:r>
              <a:rPr lang="cs-CZ" dirty="0"/>
              <a:t> </a:t>
            </a:r>
            <a:r>
              <a:rPr lang="cs-CZ" dirty="0" err="1"/>
              <a:t>údajov</a:t>
            </a:r>
            <a:r>
              <a:rPr lang="cs-CZ" dirty="0"/>
              <a:t> z Portálu </a:t>
            </a:r>
            <a:r>
              <a:rPr lang="cs-CZ" dirty="0" smtClean="0"/>
              <a:t>VŠ</a:t>
            </a:r>
            <a:endParaRPr lang="sk-SK" dirty="0"/>
          </a:p>
        </p:txBody>
      </p:sp>
      <p:pic>
        <p:nvPicPr>
          <p:cNvPr id="4" name="Obrázok 5" descr="Výrez obrazovk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98" y="1622121"/>
            <a:ext cx="7628351" cy="368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34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CMS na vysokých školách a fakultách </a:t>
            </a:r>
            <a:r>
              <a:rPr lang="cs-CZ" dirty="0" smtClean="0"/>
              <a:t>vysokých </a:t>
            </a:r>
            <a:r>
              <a:rPr lang="cs-CZ" dirty="0" err="1"/>
              <a:t>škôl</a:t>
            </a:r>
            <a:r>
              <a:rPr lang="cs-CZ" dirty="0"/>
              <a:t>.</a:t>
            </a:r>
            <a:endParaRPr lang="sk-SK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51161"/>
              </p:ext>
            </p:extLst>
          </p:nvPr>
        </p:nvGraphicFramePr>
        <p:xfrm>
          <a:off x="1371598" y="2016693"/>
          <a:ext cx="9231683" cy="3009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1122">
                  <a:extLst>
                    <a:ext uri="{9D8B030D-6E8A-4147-A177-3AD203B41FA5}">
                      <a16:colId xmlns:a16="http://schemas.microsoft.com/office/drawing/2014/main" val="4036042742"/>
                    </a:ext>
                  </a:extLst>
                </a:gridCol>
                <a:gridCol w="1867188">
                  <a:extLst>
                    <a:ext uri="{9D8B030D-6E8A-4147-A177-3AD203B41FA5}">
                      <a16:colId xmlns:a16="http://schemas.microsoft.com/office/drawing/2014/main" val="3181749244"/>
                    </a:ext>
                  </a:extLst>
                </a:gridCol>
                <a:gridCol w="1491618">
                  <a:extLst>
                    <a:ext uri="{9D8B030D-6E8A-4147-A177-3AD203B41FA5}">
                      <a16:colId xmlns:a16="http://schemas.microsoft.com/office/drawing/2014/main" val="2792223632"/>
                    </a:ext>
                  </a:extLst>
                </a:gridCol>
                <a:gridCol w="1679996">
                  <a:extLst>
                    <a:ext uri="{9D8B030D-6E8A-4147-A177-3AD203B41FA5}">
                      <a16:colId xmlns:a16="http://schemas.microsoft.com/office/drawing/2014/main" val="455707576"/>
                    </a:ext>
                  </a:extLst>
                </a:gridCol>
                <a:gridCol w="1511759">
                  <a:extLst>
                    <a:ext uri="{9D8B030D-6E8A-4147-A177-3AD203B41FA5}">
                      <a16:colId xmlns:a16="http://schemas.microsoft.com/office/drawing/2014/main" val="97480527"/>
                    </a:ext>
                  </a:extLst>
                </a:gridCol>
              </a:tblGrid>
              <a:tr h="820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CMS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</a:t>
                      </a:r>
                      <a:r>
                        <a:rPr lang="sk-SK" sz="1200">
                          <a:effectLst/>
                        </a:rPr>
                        <a:t>čet celoškolských webov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% podiel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</a:t>
                      </a:r>
                      <a:r>
                        <a:rPr lang="sk-SK" sz="1200">
                          <a:effectLst/>
                        </a:rPr>
                        <a:t>čet fakultných webov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% podiel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3261087"/>
                  </a:ext>
                </a:extLst>
              </a:tr>
              <a:tr h="273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Joomla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11,43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24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20,87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0856478"/>
                  </a:ext>
                </a:extLst>
              </a:tr>
              <a:tr h="273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WordPress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11,43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2,61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6876266"/>
                  </a:ext>
                </a:extLst>
              </a:tr>
              <a:tr h="273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Drupal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11,43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3,48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0689667"/>
                  </a:ext>
                </a:extLst>
              </a:tr>
              <a:tr h="273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Contao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2,86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5,22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0119532"/>
                  </a:ext>
                </a:extLst>
              </a:tr>
              <a:tr h="273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Plone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2,86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4169585"/>
                  </a:ext>
                </a:extLst>
              </a:tr>
              <a:tr h="273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WebGUI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0,87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224762"/>
                  </a:ext>
                </a:extLst>
              </a:tr>
              <a:tr h="273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TYPO3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5,71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14,78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9095433"/>
                  </a:ext>
                </a:extLst>
              </a:tr>
              <a:tr h="273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DNN (DotNetNuke)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2,86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9130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3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Ukážka</a:t>
            </a:r>
            <a:r>
              <a:rPr lang="cs-CZ" dirty="0"/>
              <a:t> z </a:t>
            </a:r>
            <a:r>
              <a:rPr lang="cs-CZ" dirty="0" err="1"/>
              <a:t>reálneho</a:t>
            </a:r>
            <a:r>
              <a:rPr lang="cs-CZ" dirty="0"/>
              <a:t> </a:t>
            </a:r>
            <a:r>
              <a:rPr lang="cs-CZ" dirty="0" err="1"/>
              <a:t>prepojenia</a:t>
            </a:r>
            <a:r>
              <a:rPr lang="cs-CZ" dirty="0"/>
              <a:t> Portálu VŠ s </a:t>
            </a:r>
            <a:r>
              <a:rPr lang="cs-CZ" dirty="0" err="1"/>
              <a:t>webom</a:t>
            </a:r>
            <a:r>
              <a:rPr lang="cs-CZ" dirty="0"/>
              <a:t> FEM SPU v </a:t>
            </a:r>
            <a:r>
              <a:rPr lang="cs-CZ" dirty="0" err="1"/>
              <a:t>Nitre</a:t>
            </a:r>
            <a:r>
              <a:rPr lang="cs-CZ" dirty="0"/>
              <a:t> (CMS </a:t>
            </a:r>
            <a:r>
              <a:rPr lang="cs-CZ" dirty="0" err="1"/>
              <a:t>Contao</a:t>
            </a:r>
            <a:r>
              <a:rPr lang="cs-CZ" dirty="0"/>
              <a:t>)</a:t>
            </a:r>
            <a:endParaRPr lang="sk-SK" dirty="0"/>
          </a:p>
        </p:txBody>
      </p:sp>
      <p:pic>
        <p:nvPicPr>
          <p:cNvPr id="4" name="Obrázok 2"/>
          <p:cNvPicPr/>
          <p:nvPr/>
        </p:nvPicPr>
        <p:blipFill>
          <a:blip r:embed="rId3"/>
          <a:stretch>
            <a:fillRect/>
          </a:stretch>
        </p:blipFill>
        <p:spPr>
          <a:xfrm>
            <a:off x="3214687" y="1985628"/>
            <a:ext cx="5759450" cy="343789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0154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7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8279" y="1791222"/>
            <a:ext cx="7665859" cy="399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22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je prepojenie problém?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M</a:t>
            </a:r>
            <a:r>
              <a:rPr lang="sk-SK" dirty="0" smtClean="0"/>
              <a:t>anažmenty </a:t>
            </a:r>
            <a:r>
              <a:rPr lang="sk-SK" dirty="0"/>
              <a:t>VŠ majú veľa problémov s akreditáciou a iné manažérske povinnosti súvisiace s chodom VŠ, tak problematiku prepojenia IS ak riešia, tak iba okrajovo. </a:t>
            </a:r>
            <a:endParaRPr lang="sk-SK" dirty="0" smtClean="0"/>
          </a:p>
          <a:p>
            <a:r>
              <a:rPr lang="sk-SK" dirty="0" smtClean="0"/>
              <a:t>Na </a:t>
            </a:r>
            <a:r>
              <a:rPr lang="sk-SK" dirty="0"/>
              <a:t>väčšine VŠ chýba funkcia vrcholového manažéra pre IKT. </a:t>
            </a:r>
            <a:endParaRPr lang="sk-SK" dirty="0" smtClean="0"/>
          </a:p>
          <a:p>
            <a:r>
              <a:rPr lang="sk-SK" dirty="0" smtClean="0"/>
              <a:t>Nie </a:t>
            </a:r>
            <a:r>
              <a:rPr lang="sk-SK" dirty="0"/>
              <a:t>je to však vždy iba o manažérovi, ale aj o financiách. </a:t>
            </a:r>
            <a:endParaRPr lang="sk-SK" dirty="0" smtClean="0"/>
          </a:p>
          <a:p>
            <a:r>
              <a:rPr lang="sk-SK" dirty="0" smtClean="0"/>
              <a:t>Ak </a:t>
            </a:r>
            <a:r>
              <a:rPr lang="sk-SK" dirty="0"/>
              <a:t>je úprava potrebná na strane dodávateľa systému, nie je to zadarmo.</a:t>
            </a:r>
          </a:p>
        </p:txBody>
      </p:sp>
    </p:spTree>
    <p:extLst>
      <p:ext uri="{BB962C8B-B14F-4D97-AF65-F5344CB8AC3E}">
        <p14:creationId xmlns:p14="http://schemas.microsoft.com/office/powerpoint/2010/main" val="36356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44522"/>
          </a:xfrm>
        </p:spPr>
        <p:txBody>
          <a:bodyPr/>
          <a:lstStyle/>
          <a:p>
            <a:r>
              <a:rPr lang="sk-SK" dirty="0" smtClean="0"/>
              <a:t>Plány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29448"/>
            <a:ext cx="9905999" cy="4502042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Analýza </a:t>
            </a:r>
            <a:r>
              <a:rPr lang="sk-SK" dirty="0"/>
              <a:t>disponibilných informačných systémov na VŠ v súvislosti s ich vzájomným </a:t>
            </a:r>
            <a:r>
              <a:rPr lang="sk-SK" dirty="0" smtClean="0"/>
              <a:t>prepojením. </a:t>
            </a:r>
          </a:p>
          <a:p>
            <a:r>
              <a:rPr lang="sk-SK" dirty="0" smtClean="0"/>
              <a:t>Analýza  </a:t>
            </a:r>
            <a:r>
              <a:rPr lang="sk-SK" dirty="0"/>
              <a:t>vyjadrení manažmentov vysokých škôl (VŠ) k prepojeniu IS sa buď potvrdí alebo vyvráti hypotéza, že vrcholoví manažéri VŠ sa nezaoberajú otázkou prepojenia IS. </a:t>
            </a:r>
            <a:r>
              <a:rPr lang="sk-SK" dirty="0" smtClean="0"/>
              <a:t>Otázka – ako túto situáciu zmeniť.</a:t>
            </a:r>
          </a:p>
          <a:p>
            <a:r>
              <a:rPr lang="sk-SK" dirty="0" smtClean="0"/>
              <a:t>Preskúmanie </a:t>
            </a:r>
            <a:r>
              <a:rPr lang="sk-SK" dirty="0"/>
              <a:t>možností integrácie používaných LMS na VŠ (najmä LMS </a:t>
            </a:r>
            <a:r>
              <a:rPr lang="sk-SK" dirty="0" err="1"/>
              <a:t>Moodle</a:t>
            </a:r>
            <a:r>
              <a:rPr lang="sk-SK" dirty="0"/>
              <a:t>) so systémami pre tímovú spoluprácu, ako i s informačnými systémami vysokých škôl a implementácia ich vzorových riešení na jednotlivých VŠ, ktorých zástupcovia sú v riešiteľskom kolektíve projektu prinesie veľký benefit aj pre ostatné vysoké školy. Na základe </a:t>
            </a:r>
            <a:r>
              <a:rPr lang="sk-SK" dirty="0" err="1"/>
              <a:t>zrelizovaných</a:t>
            </a:r>
            <a:r>
              <a:rPr lang="sk-SK" dirty="0"/>
              <a:t> integračných činností sa urobí elektronický návod dostupný pre všetky vysoké školy.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6687047" y="6217919"/>
            <a:ext cx="581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FF00"/>
                </a:solidFill>
                <a:hlinkClick r:id="rId3"/>
              </a:rPr>
              <a:t>Posledný </a:t>
            </a:r>
            <a:r>
              <a:rPr lang="sk-SK" b="1" dirty="0">
                <a:solidFill>
                  <a:srgbClr val="FFFF00"/>
                </a:solidFill>
                <a:hlinkClick r:id="rId3"/>
              </a:rPr>
              <a:t>prieskum k prepojeniu AIS-Portál VŠ.</a:t>
            </a:r>
            <a:endParaRPr lang="sk-SK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893" y="618518"/>
            <a:ext cx="9905998" cy="1478570"/>
          </a:xfrm>
        </p:spPr>
        <p:txBody>
          <a:bodyPr/>
          <a:lstStyle/>
          <a:p>
            <a:r>
              <a:rPr lang="sk-SK" dirty="0" smtClean="0"/>
              <a:t>Dôležitá úloha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830893" y="2217906"/>
            <a:ext cx="9512852" cy="322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Dôležitou úlohou je nájdenie dôvodu, prečo sa na väčšine vysokých škôl nevyužíva existujúca možnosť použitia výmenných formátov k prepojeniu nosných informačných systémov, čím by sa nielen šetrili pracovné sily, ale aby sa aj eliminovala chybovosť údajov vkladaním informácií iba raz.</a:t>
            </a:r>
            <a:endParaRPr lang="sk-SK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Nové funkcie Portálu VŠ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Pri </a:t>
            </a:r>
            <a:r>
              <a:rPr lang="sk-SK" sz="2800" dirty="0"/>
              <a:t>správe obsahu za univerzitu, fakultu, miesta štúdia a študijné </a:t>
            </a:r>
            <a:r>
              <a:rPr lang="sk-SK" sz="2800" dirty="0" smtClean="0"/>
              <a:t>programy v</a:t>
            </a:r>
            <a:r>
              <a:rPr lang="sk-SK" sz="2800" dirty="0"/>
              <a:t> anglickej verzii Portálu VŠ </a:t>
            </a:r>
            <a:r>
              <a:rPr lang="sk-SK" sz="2800" dirty="0" smtClean="0"/>
              <a:t>- pribudla </a:t>
            </a:r>
            <a:r>
              <a:rPr lang="sk-SK" sz="2800" dirty="0"/>
              <a:t>nová </a:t>
            </a:r>
            <a:r>
              <a:rPr lang="sk-SK" sz="2800" dirty="0" smtClean="0"/>
              <a:t>funkcia:</a:t>
            </a:r>
          </a:p>
          <a:p>
            <a:pPr lvl="1"/>
            <a:r>
              <a:rPr lang="sk-SK" sz="2800" dirty="0"/>
              <a:t>a</a:t>
            </a:r>
            <a:r>
              <a:rPr lang="sk-SK" sz="2800" dirty="0" smtClean="0"/>
              <a:t>utomatický </a:t>
            </a:r>
            <a:r>
              <a:rPr lang="sk-SK" sz="2800" dirty="0"/>
              <a:t>preklad zo slovenskej verzie, ktorá umožňuje osobe zodpovednej za obsah automaticky preložiť text zo slovenskej verzie Portálu VŠ do anglického jazyka.</a:t>
            </a:r>
          </a:p>
        </p:txBody>
      </p:sp>
    </p:spTree>
    <p:extLst>
      <p:ext uri="{BB962C8B-B14F-4D97-AF65-F5344CB8AC3E}">
        <p14:creationId xmlns:p14="http://schemas.microsoft.com/office/powerpoint/2010/main" val="237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89918"/>
            <a:ext cx="9905998" cy="669262"/>
          </a:xfrm>
        </p:spPr>
        <p:txBody>
          <a:bodyPr/>
          <a:lstStyle/>
          <a:p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44587"/>
            <a:ext cx="9192561" cy="6556310"/>
          </a:xfrm>
        </p:spPr>
        <p:txBody>
          <a:bodyPr>
            <a:normAutofit/>
          </a:bodyPr>
          <a:lstStyle/>
          <a:p>
            <a:r>
              <a:rPr lang="sk-SK" dirty="0" smtClean="0"/>
              <a:t>Aké </a:t>
            </a:r>
            <a:r>
              <a:rPr lang="sk-SK" dirty="0"/>
              <a:t>sú dôvody na </a:t>
            </a:r>
            <a:r>
              <a:rPr lang="sk-SK" dirty="0" err="1"/>
              <a:t>NEprepojenie</a:t>
            </a:r>
            <a:r>
              <a:rPr lang="sk-SK" dirty="0"/>
              <a:t> jednotlivých systémov používaných na VŠ? Ako ovplyvniť, aby sa ich prepojenie stalo dôležitou súčasťou úloh jednotlivých VŠ?</a:t>
            </a:r>
          </a:p>
          <a:p>
            <a:r>
              <a:rPr lang="sk-SK" dirty="0" smtClean="0"/>
              <a:t>Aký </a:t>
            </a:r>
            <a:r>
              <a:rPr lang="sk-SK" dirty="0"/>
              <a:t>vplyv na integráciu majú jednotlivé cieľové skupiny jednotlivých IS?</a:t>
            </a:r>
          </a:p>
          <a:p>
            <a:r>
              <a:rPr lang="sk-SK" dirty="0" smtClean="0"/>
              <a:t>Záleží </a:t>
            </a:r>
            <a:r>
              <a:rPr lang="sk-SK" dirty="0"/>
              <a:t>administrátorom jednotlivých systémov na tom, aby sa eliminovala chybovosť a informácie boli všade relevantné?</a:t>
            </a:r>
          </a:p>
          <a:p>
            <a:r>
              <a:rPr lang="sk-SK" dirty="0" smtClean="0"/>
              <a:t>Je dostatočná informovanosť o možnostiach prepojenia AIS s Portálom VŠ a CMS na vysokej škole?</a:t>
            </a:r>
          </a:p>
          <a:p>
            <a:r>
              <a:rPr lang="sk-SK" dirty="0" smtClean="0"/>
              <a:t>Vie </a:t>
            </a:r>
            <a:r>
              <a:rPr lang="sk-SK" dirty="0"/>
              <a:t>sa uchádzač o štúdium na VŠ hneď zorientovať na vstupnej stránke webu a snaží sa za informáciami dostať ďalej? Neodíde zo vstupnej stránky? Ak odíde, prečo odíde? </a:t>
            </a:r>
          </a:p>
        </p:txBody>
      </p:sp>
    </p:spTree>
    <p:extLst>
      <p:ext uri="{BB962C8B-B14F-4D97-AF65-F5344CB8AC3E}">
        <p14:creationId xmlns:p14="http://schemas.microsoft.com/office/powerpoint/2010/main" val="2858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84563"/>
            <a:ext cx="9905998" cy="1478570"/>
          </a:xfrm>
        </p:spPr>
        <p:txBody>
          <a:bodyPr/>
          <a:lstStyle/>
          <a:p>
            <a:r>
              <a:rPr lang="en-US" dirty="0" err="1" smtClean="0"/>
              <a:t>Obsah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08313"/>
            <a:ext cx="9905999" cy="4595854"/>
          </a:xfrm>
        </p:spPr>
        <p:txBody>
          <a:bodyPr>
            <a:normAutofit/>
          </a:bodyPr>
          <a:lstStyle/>
          <a:p>
            <a:r>
              <a:rPr lang="sk-SK" dirty="0" smtClean="0"/>
              <a:t>Úvod</a:t>
            </a:r>
          </a:p>
          <a:p>
            <a:r>
              <a:rPr lang="sk-SK" dirty="0"/>
              <a:t>Integrácia informačných systémov používaných na vysokých </a:t>
            </a:r>
            <a:r>
              <a:rPr lang="sk-SK" dirty="0" smtClean="0"/>
              <a:t>školách</a:t>
            </a:r>
          </a:p>
          <a:p>
            <a:r>
              <a:rPr lang="sk-SK" dirty="0"/>
              <a:t>Portál VŠ </a:t>
            </a:r>
            <a:r>
              <a:rPr lang="sk-SK" dirty="0" smtClean="0"/>
              <a:t>- základné informácie</a:t>
            </a:r>
          </a:p>
          <a:p>
            <a:r>
              <a:rPr lang="sk-SK" dirty="0" smtClean="0"/>
              <a:t>Prepojenie AIS </a:t>
            </a:r>
            <a:r>
              <a:rPr lang="sk-SK" dirty="0"/>
              <a:t>(UIS) s Portálom VŠ – ukážka administrácie </a:t>
            </a:r>
            <a:r>
              <a:rPr lang="sk-SK" dirty="0" smtClean="0"/>
              <a:t>ŠP</a:t>
            </a:r>
          </a:p>
          <a:p>
            <a:r>
              <a:rPr lang="cs-CZ" dirty="0" err="1"/>
              <a:t>Ďalšie</a:t>
            </a:r>
            <a:r>
              <a:rPr lang="cs-CZ" dirty="0"/>
              <a:t> možnosti </a:t>
            </a:r>
            <a:r>
              <a:rPr lang="cs-CZ" dirty="0" err="1"/>
              <a:t>využitia</a:t>
            </a:r>
            <a:r>
              <a:rPr lang="cs-CZ" dirty="0"/>
              <a:t> </a:t>
            </a:r>
            <a:r>
              <a:rPr lang="cs-CZ" dirty="0" err="1"/>
              <a:t>údajov</a:t>
            </a:r>
            <a:r>
              <a:rPr lang="cs-CZ" dirty="0"/>
              <a:t> z Portálu </a:t>
            </a:r>
            <a:r>
              <a:rPr lang="cs-CZ" dirty="0" smtClean="0"/>
              <a:t>VŠ</a:t>
            </a:r>
          </a:p>
          <a:p>
            <a:r>
              <a:rPr lang="cs-CZ" dirty="0" err="1" smtClean="0"/>
              <a:t>Dôležité</a:t>
            </a:r>
            <a:r>
              <a:rPr lang="cs-CZ" dirty="0" smtClean="0"/>
              <a:t> otázky</a:t>
            </a:r>
          </a:p>
          <a:p>
            <a:r>
              <a:rPr lang="cs-CZ" dirty="0" smtClean="0"/>
              <a:t>Plány</a:t>
            </a:r>
          </a:p>
          <a:p>
            <a:r>
              <a:rPr lang="cs-CZ" dirty="0" err="1" smtClean="0"/>
              <a:t>Záver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66909" y="3342051"/>
            <a:ext cx="8791575" cy="890925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pic>
        <p:nvPicPr>
          <p:cNvPr id="4" name="Zástupný objekt pre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23" y="4561077"/>
            <a:ext cx="2727082" cy="1818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62" y="366002"/>
            <a:ext cx="5200815" cy="2925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6979" y="290202"/>
            <a:ext cx="3511811" cy="2905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822" y="4373497"/>
            <a:ext cx="4338099" cy="2194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5182" y="1645050"/>
            <a:ext cx="2498300" cy="5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</a:t>
            </a:r>
            <a:r>
              <a:rPr lang="sk-SK" dirty="0" smtClean="0"/>
              <a:t>vod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668285"/>
              </p:ext>
            </p:extLst>
          </p:nvPr>
        </p:nvGraphicFramePr>
        <p:xfrm>
          <a:off x="1141413" y="2257614"/>
          <a:ext cx="9906000" cy="4042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00">
                  <a:extLst>
                    <a:ext uri="{9D8B030D-6E8A-4147-A177-3AD203B41FA5}">
                      <a16:colId xmlns:a16="http://schemas.microsoft.com/office/drawing/2014/main" val="2377058077"/>
                    </a:ext>
                  </a:extLst>
                </a:gridCol>
              </a:tblGrid>
              <a:tr h="2593633">
                <a:tc>
                  <a:txBody>
                    <a:bodyPr/>
                    <a:lstStyle/>
                    <a:p>
                      <a:r>
                        <a:rPr lang="cs-CZ" sz="24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Kľúčové</a:t>
                      </a:r>
                      <a:r>
                        <a:rPr lang="cs-CZ" sz="2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systémy </a:t>
                      </a:r>
                      <a:r>
                        <a:rPr lang="cs-CZ" sz="24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vysokej</a:t>
                      </a:r>
                      <a:r>
                        <a:rPr lang="cs-CZ" sz="2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školy:</a:t>
                      </a:r>
                      <a:endParaRPr lang="sk-SK" sz="2400" b="0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2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akademický </a:t>
                      </a:r>
                      <a:r>
                        <a:rPr lang="cs-CZ" sz="24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informačný</a:t>
                      </a:r>
                      <a:r>
                        <a:rPr lang="cs-CZ" sz="2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systém (AIS),</a:t>
                      </a:r>
                      <a:endParaRPr lang="sk-SK" sz="2400" b="0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2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ekonomický </a:t>
                      </a:r>
                      <a:r>
                        <a:rPr lang="cs-CZ" sz="24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informačný</a:t>
                      </a:r>
                      <a:r>
                        <a:rPr lang="cs-CZ" sz="2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systém,</a:t>
                      </a:r>
                      <a:endParaRPr lang="sk-SK" sz="2400" b="0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24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knižničný</a:t>
                      </a:r>
                      <a:r>
                        <a:rPr lang="cs-CZ" sz="2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informačný</a:t>
                      </a:r>
                      <a:r>
                        <a:rPr lang="cs-CZ" sz="2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systém,</a:t>
                      </a:r>
                      <a:endParaRPr lang="sk-SK" sz="2400" b="0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24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univerzitný</a:t>
                      </a:r>
                      <a:r>
                        <a:rPr lang="cs-CZ" sz="2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web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cs-CZ" sz="2400" b="0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cs-CZ" sz="24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Dôležitosť</a:t>
                      </a:r>
                      <a:r>
                        <a:rPr lang="cs-CZ" sz="2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24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komplexnosť</a:t>
                      </a:r>
                      <a:r>
                        <a:rPr lang="cs-CZ" sz="2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24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množstv</a:t>
                      </a:r>
                      <a:r>
                        <a:rPr lang="en-US" sz="2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cs-CZ" sz="2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2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4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sk-SK" sz="24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žiadavky</a:t>
                      </a:r>
                      <a:r>
                        <a:rPr lang="sk-SK" sz="2400" b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na ich vzájomné prepojenie </a:t>
                      </a:r>
                      <a:br>
                        <a:rPr lang="sk-SK" sz="2400" b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sk-SK" sz="2400" b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400" b="0" kern="12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cie</a:t>
                      </a:r>
                      <a:r>
                        <a:rPr lang="sk-SK" sz="2400" b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ľ: </a:t>
                      </a:r>
                      <a:r>
                        <a:rPr lang="sk-SK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prepojiť existujúce informačné systémy do takej architektúry, aby sa </a:t>
                      </a:r>
                      <a:r>
                        <a:rPr lang="sk-SK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zeefektívnilo</a:t>
                      </a:r>
                      <a:r>
                        <a:rPr lang="sk-SK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procesné riadenie a odstránila sa chybovosť, ktorá vzniká viacnásobným vkladaním tých istých údajov do jednotlivých IS pri udržaní funkčnosti a prehľadnosti rozhraní informačných systémov.</a:t>
                      </a:r>
                      <a:r>
                        <a:rPr lang="sk-SK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sk-SK" sz="2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D6E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343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0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Cieľ ???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54703"/>
            <a:ext cx="9905999" cy="3541714"/>
          </a:xfrm>
          <a:solidFill>
            <a:srgbClr val="0D6E99"/>
          </a:solidFill>
        </p:spPr>
        <p:txBody>
          <a:bodyPr>
            <a:normAutofit fontScale="92500" lnSpcReduction="10000"/>
          </a:bodyPr>
          <a:lstStyle/>
          <a:p>
            <a:r>
              <a:rPr lang="sk-SK" b="1" dirty="0" smtClean="0"/>
              <a:t>Prepojenie existujúcich IS – prečo?</a:t>
            </a:r>
          </a:p>
          <a:p>
            <a:pPr lvl="1"/>
            <a:r>
              <a:rPr lang="sk-SK" b="1" dirty="0" err="1" smtClean="0"/>
              <a:t>Zeefektívnenie</a:t>
            </a:r>
            <a:r>
              <a:rPr lang="sk-SK" b="1" dirty="0" smtClean="0"/>
              <a:t> procesného riadenia</a:t>
            </a:r>
          </a:p>
          <a:p>
            <a:pPr lvl="1"/>
            <a:r>
              <a:rPr lang="sk-SK" b="1" dirty="0" smtClean="0"/>
              <a:t>Odstránenie chybovosti a </a:t>
            </a:r>
            <a:r>
              <a:rPr lang="sk-SK" b="1" dirty="0" err="1" smtClean="0"/>
              <a:t>pracnosti</a:t>
            </a:r>
            <a:r>
              <a:rPr lang="sk-SK" b="1" dirty="0" smtClean="0"/>
              <a:t> – viacnásobné vkladanie </a:t>
            </a:r>
            <a:r>
              <a:rPr lang="sk-SK" b="1" dirty="0"/>
              <a:t>tých istých údajov do jednotlivých IS pri udržaní funkčnosti a prehľadnosti rozhraní informačných systémov.</a:t>
            </a:r>
            <a:endParaRPr lang="sk-SK" dirty="0"/>
          </a:p>
          <a:p>
            <a:r>
              <a:rPr lang="sk-SK" b="1" dirty="0" smtClean="0"/>
              <a:t>Dôležité otázky:</a:t>
            </a:r>
          </a:p>
          <a:p>
            <a:pPr lvl="1"/>
            <a:r>
              <a:rPr lang="sk-SK" b="1" dirty="0" smtClean="0"/>
              <a:t>Prečo všetky používané IS nie sú prepojené na </a:t>
            </a:r>
            <a:r>
              <a:rPr lang="sk-SK" b="1" dirty="0"/>
              <a:t>väčšine vysokých </a:t>
            </a:r>
            <a:r>
              <a:rPr lang="sk-SK" b="1" dirty="0" smtClean="0"/>
              <a:t>škôl? </a:t>
            </a:r>
          </a:p>
          <a:p>
            <a:pPr lvl="1"/>
            <a:r>
              <a:rPr lang="sk-SK" b="1" dirty="0" smtClean="0"/>
              <a:t>Prečo sa </a:t>
            </a:r>
            <a:r>
              <a:rPr lang="sk-SK" b="1" dirty="0"/>
              <a:t>nevyužíva existujúca možnosť použitia výmenných formátov k prepojeniu nosných informačných </a:t>
            </a:r>
            <a:r>
              <a:rPr lang="sk-SK" b="1" dirty="0" smtClean="0"/>
              <a:t>systémov – šetrenie pracovných síl, </a:t>
            </a:r>
            <a:r>
              <a:rPr lang="sk-SK" b="1" dirty="0"/>
              <a:t>ale </a:t>
            </a:r>
            <a:r>
              <a:rPr lang="sk-SK" b="1" dirty="0" smtClean="0"/>
              <a:t>predovšetkým – eliminácia chybovosti poskytovaných informácií </a:t>
            </a:r>
            <a:r>
              <a:rPr lang="sk-SK" b="1" dirty="0"/>
              <a:t>vkladaním informácií iba raz</a:t>
            </a:r>
            <a:r>
              <a:rPr lang="sk-SK" b="1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21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Integrácia informačných systémov používaných na vysokých školách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D6E99"/>
          </a:solidFill>
        </p:spPr>
        <p:txBody>
          <a:bodyPr>
            <a:normAutofit/>
          </a:bodyPr>
          <a:lstStyle/>
          <a:p>
            <a:r>
              <a:rPr lang="sk-SK" dirty="0" smtClean="0"/>
              <a:t>SAP – AIS</a:t>
            </a:r>
          </a:p>
          <a:p>
            <a:r>
              <a:rPr lang="sk-SK" dirty="0" smtClean="0"/>
              <a:t>AIS – LMS </a:t>
            </a:r>
            <a:r>
              <a:rPr lang="sk-SK" dirty="0" err="1" smtClean="0"/>
              <a:t>Moodle</a:t>
            </a:r>
            <a:r>
              <a:rPr lang="sk-SK" dirty="0" smtClean="0"/>
              <a:t> – systémy pre tímovú spoluprácu </a:t>
            </a:r>
          </a:p>
          <a:p>
            <a:r>
              <a:rPr lang="sk-SK" dirty="0"/>
              <a:t>Typickým príkladom prepojenia informačných </a:t>
            </a:r>
            <a:r>
              <a:rPr lang="sk-SK" dirty="0" smtClean="0"/>
              <a:t>systémov, ktoré je možné </a:t>
            </a:r>
            <a:br>
              <a:rPr lang="sk-SK" dirty="0" smtClean="0"/>
            </a:br>
            <a:r>
              <a:rPr lang="sk-SK" dirty="0" smtClean="0"/>
              <a:t>a málokde je funkčné - prepojenie </a:t>
            </a:r>
            <a:r>
              <a:rPr lang="sk-SK" dirty="0"/>
              <a:t>Portálu VŠ s akademickými systémami vysokých škôl a následne využitie informácií, ktoré sa v ňom nachádzajú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 </a:t>
            </a:r>
            <a:r>
              <a:rPr lang="sk-SK" dirty="0"/>
              <a:t>dôležitých IS VŠ, ktorými sú weby jednotlivých vysokých škôl a ich fakúlt.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345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Portál </a:t>
            </a:r>
            <a:r>
              <a:rPr lang="sk-SK" dirty="0" err="1" smtClean="0"/>
              <a:t>vš</a:t>
            </a:r>
            <a:r>
              <a:rPr lang="sk-SK" dirty="0" smtClean="0"/>
              <a:t> </a:t>
            </a:r>
            <a:r>
              <a:rPr lang="en-US" dirty="0" smtClean="0"/>
              <a:t>&lt;--&gt; AIS </a:t>
            </a:r>
            <a:r>
              <a:rPr lang="en-US" dirty="0" smtClean="0">
                <a:sym typeface="Wingdings" panose="05000000000000000000" pitchFamily="2" charset="2"/>
              </a:rPr>
              <a:t>&lt;--&gt; CMS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632" y="2249487"/>
            <a:ext cx="10116779" cy="3541714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/>
              <a:t>Pred</a:t>
            </a:r>
            <a:r>
              <a:rPr lang="cs-CZ" dirty="0"/>
              <a:t> </a:t>
            </a:r>
            <a:r>
              <a:rPr lang="cs-CZ" dirty="0" err="1"/>
              <a:t>niekoľkými</a:t>
            </a:r>
            <a:r>
              <a:rPr lang="cs-CZ" dirty="0"/>
              <a:t> </a:t>
            </a:r>
            <a:r>
              <a:rPr lang="cs-CZ" dirty="0" err="1"/>
              <a:t>rokmi</a:t>
            </a:r>
            <a:r>
              <a:rPr lang="cs-CZ" dirty="0"/>
              <a:t> </a:t>
            </a:r>
            <a:r>
              <a:rPr lang="en-US" dirty="0" smtClean="0"/>
              <a:t>– </a:t>
            </a:r>
            <a:r>
              <a:rPr lang="sk-SK" dirty="0" smtClean="0"/>
              <a:t>rozvojové projekty - </a:t>
            </a:r>
            <a:r>
              <a:rPr lang="cs-CZ" dirty="0" smtClean="0"/>
              <a:t>VŠ </a:t>
            </a:r>
            <a:r>
              <a:rPr lang="cs-CZ" dirty="0" err="1"/>
              <a:t>riešili</a:t>
            </a:r>
            <a:r>
              <a:rPr lang="cs-CZ" dirty="0"/>
              <a:t> v rámci rozvojových </a:t>
            </a:r>
            <a:r>
              <a:rPr lang="cs-CZ" dirty="0" err="1"/>
              <a:t>projektov</a:t>
            </a:r>
            <a:r>
              <a:rPr lang="cs-CZ" dirty="0"/>
              <a:t> vysokých </a:t>
            </a:r>
            <a:r>
              <a:rPr lang="cs-CZ" dirty="0" err="1"/>
              <a:t>škôl</a:t>
            </a:r>
            <a:r>
              <a:rPr lang="cs-CZ" dirty="0"/>
              <a:t> </a:t>
            </a:r>
            <a:r>
              <a:rPr lang="cs-CZ" dirty="0" err="1"/>
              <a:t>integráciu</a:t>
            </a:r>
            <a:r>
              <a:rPr lang="cs-CZ" dirty="0"/>
              <a:t> </a:t>
            </a:r>
            <a:r>
              <a:rPr lang="cs-CZ" dirty="0" err="1"/>
              <a:t>svojich</a:t>
            </a:r>
            <a:r>
              <a:rPr lang="cs-CZ" dirty="0"/>
              <a:t> </a:t>
            </a:r>
            <a:r>
              <a:rPr lang="cs-CZ" dirty="0" err="1"/>
              <a:t>systémov</a:t>
            </a:r>
            <a:r>
              <a:rPr lang="cs-CZ" dirty="0"/>
              <a:t> s </a:t>
            </a:r>
            <a:r>
              <a:rPr lang="cs-CZ" dirty="0" err="1"/>
              <a:t>rezortnými</a:t>
            </a:r>
            <a:r>
              <a:rPr lang="cs-CZ" dirty="0"/>
              <a:t> informačními </a:t>
            </a:r>
            <a:r>
              <a:rPr lang="cs-CZ" dirty="0" err="1"/>
              <a:t>systémami</a:t>
            </a:r>
            <a:r>
              <a:rPr lang="cs-CZ" dirty="0"/>
              <a:t>. </a:t>
            </a:r>
            <a:r>
              <a:rPr lang="cs-CZ" dirty="0" err="1"/>
              <a:t>Jedným</a:t>
            </a:r>
            <a:r>
              <a:rPr lang="cs-CZ" dirty="0"/>
              <a:t> z </a:t>
            </a:r>
            <a:r>
              <a:rPr lang="cs-CZ" dirty="0" err="1"/>
              <a:t>týchto</a:t>
            </a:r>
            <a:r>
              <a:rPr lang="cs-CZ" dirty="0"/>
              <a:t> </a:t>
            </a:r>
            <a:r>
              <a:rPr lang="cs-CZ" dirty="0" err="1"/>
              <a:t>systémov</a:t>
            </a:r>
            <a:r>
              <a:rPr lang="cs-CZ" dirty="0"/>
              <a:t> je Portál VŠ a s ním </a:t>
            </a:r>
            <a:r>
              <a:rPr lang="cs-CZ" dirty="0" err="1"/>
              <a:t>súvisiaca</a:t>
            </a:r>
            <a:r>
              <a:rPr lang="cs-CZ" dirty="0"/>
              <a:t> </a:t>
            </a:r>
            <a:r>
              <a:rPr lang="cs-CZ" dirty="0" err="1"/>
              <a:t>centrálna</a:t>
            </a:r>
            <a:r>
              <a:rPr lang="cs-CZ" dirty="0"/>
              <a:t> elektronická </a:t>
            </a:r>
            <a:r>
              <a:rPr lang="cs-CZ" dirty="0" err="1"/>
              <a:t>prihláška</a:t>
            </a:r>
            <a:r>
              <a:rPr lang="cs-CZ" dirty="0"/>
              <a:t> (CEP).</a:t>
            </a:r>
            <a:r>
              <a:rPr lang="cs-CZ" b="1" dirty="0"/>
              <a:t> </a:t>
            </a:r>
            <a:endParaRPr lang="sk-SK" dirty="0"/>
          </a:p>
          <a:p>
            <a:r>
              <a:rPr lang="sk-SK" dirty="0"/>
              <a:t>Hlavným cieľom integrácie AIS – Portál VŠ - CMS je </a:t>
            </a:r>
            <a:endParaRPr lang="sk-SK" dirty="0" smtClean="0"/>
          </a:p>
          <a:p>
            <a:pPr lvl="1"/>
            <a:r>
              <a:rPr lang="sk-SK" dirty="0" smtClean="0"/>
              <a:t>zjednodušenie </a:t>
            </a:r>
            <a:r>
              <a:rPr lang="sk-SK" dirty="0"/>
              <a:t>zabezpečenia dôveryhodnosti a pravdivosti </a:t>
            </a:r>
            <a:r>
              <a:rPr lang="sk-SK" dirty="0" smtClean="0"/>
              <a:t>informácií,</a:t>
            </a:r>
          </a:p>
          <a:p>
            <a:pPr lvl="1"/>
            <a:r>
              <a:rPr lang="sk-SK" dirty="0" smtClean="0"/>
              <a:t>aby </a:t>
            </a:r>
            <a:r>
              <a:rPr lang="sk-SK" dirty="0"/>
              <a:t>sa informácie vkladali iba </a:t>
            </a:r>
            <a:r>
              <a:rPr lang="sk-SK" dirty="0" smtClean="0"/>
              <a:t>raz – šetrenie času, </a:t>
            </a:r>
            <a:r>
              <a:rPr lang="sk-SK" dirty="0" err="1" smtClean="0"/>
              <a:t>pracnosti</a:t>
            </a:r>
            <a:r>
              <a:rPr lang="sk-SK" dirty="0" smtClean="0"/>
              <a:t>, predchádzane chybám</a:t>
            </a:r>
            <a:r>
              <a:rPr lang="sk-SK" dirty="0"/>
              <a:t>, ktoré sa môžu častejšie vyskytnúť, resp. informácie nemusia byť na všetkých miestach, kde sa vkladajú, totožné a môžu spôsobiť aj pochybnosti o ich správnosti.</a:t>
            </a:r>
          </a:p>
          <a:p>
            <a:r>
              <a:rPr lang="sk-SK" b="1" dirty="0" smtClean="0">
                <a:solidFill>
                  <a:srgbClr val="FFFF00"/>
                </a:solidFill>
              </a:rPr>
              <a:t>Z</a:t>
            </a:r>
            <a:r>
              <a:rPr lang="sk-SK" b="1" dirty="0">
                <a:solidFill>
                  <a:srgbClr val="FFFF00"/>
                </a:solidFill>
              </a:rPr>
              <a:t> uvedených dôvodov je veľmi dôležité, aby bol prepojený akademický informačný systém s Portálom VŠ a aby sa takto získané informácie prezentovali na weboch vysokých škôl a fakúlt. </a:t>
            </a:r>
            <a:r>
              <a:rPr lang="cs-CZ" b="1" dirty="0" err="1">
                <a:solidFill>
                  <a:srgbClr val="FFFF00"/>
                </a:solidFill>
              </a:rPr>
              <a:t>Dôležité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pri</a:t>
            </a:r>
            <a:r>
              <a:rPr lang="cs-CZ" b="1" dirty="0">
                <a:solidFill>
                  <a:srgbClr val="FFFF00"/>
                </a:solidFill>
              </a:rPr>
              <a:t> tom je aj to, že každá VŠ má </a:t>
            </a:r>
            <a:r>
              <a:rPr lang="cs-CZ" b="1" dirty="0" err="1">
                <a:solidFill>
                  <a:srgbClr val="FFFF00"/>
                </a:solidFill>
              </a:rPr>
              <a:t>prístup</a:t>
            </a:r>
            <a:r>
              <a:rPr lang="cs-CZ" b="1" dirty="0">
                <a:solidFill>
                  <a:srgbClr val="FFFF00"/>
                </a:solidFill>
              </a:rPr>
              <a:t> k </a:t>
            </a:r>
            <a:r>
              <a:rPr lang="cs-CZ" b="1" dirty="0" err="1">
                <a:solidFill>
                  <a:srgbClr val="FFFF00"/>
                </a:solidFill>
              </a:rPr>
              <a:t>centrálnym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databázam</a:t>
            </a:r>
            <a:r>
              <a:rPr lang="cs-CZ" b="1" dirty="0">
                <a:solidFill>
                  <a:srgbClr val="FFFF00"/>
                </a:solidFill>
              </a:rPr>
              <a:t> a </a:t>
            </a:r>
            <a:r>
              <a:rPr lang="cs-CZ" b="1" dirty="0" err="1">
                <a:solidFill>
                  <a:srgbClr val="FFFF00"/>
                </a:solidFill>
              </a:rPr>
              <a:t>číselníkom</a:t>
            </a:r>
            <a:r>
              <a:rPr lang="cs-CZ" b="1" dirty="0">
                <a:solidFill>
                  <a:srgbClr val="FFFF00"/>
                </a:solidFill>
              </a:rPr>
              <a:t>, takže </a:t>
            </a:r>
            <a:r>
              <a:rPr lang="cs-CZ" b="1" dirty="0" err="1">
                <a:solidFill>
                  <a:srgbClr val="FFFF00"/>
                </a:solidFill>
              </a:rPr>
              <a:t>informácie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využívajúce</a:t>
            </a:r>
            <a:r>
              <a:rPr lang="cs-CZ" b="1" dirty="0">
                <a:solidFill>
                  <a:srgbClr val="FFFF00"/>
                </a:solidFill>
              </a:rPr>
              <a:t> z </a:t>
            </a:r>
            <a:r>
              <a:rPr lang="cs-CZ" b="1" dirty="0" err="1">
                <a:solidFill>
                  <a:srgbClr val="FFFF00"/>
                </a:solidFill>
              </a:rPr>
              <a:t>centrálnych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databáz</a:t>
            </a:r>
            <a:r>
              <a:rPr lang="cs-CZ" b="1" dirty="0">
                <a:solidFill>
                  <a:srgbClr val="FFFF00"/>
                </a:solidFill>
              </a:rPr>
              <a:t> a </a:t>
            </a:r>
            <a:r>
              <a:rPr lang="cs-CZ" b="1" dirty="0" err="1">
                <a:solidFill>
                  <a:srgbClr val="FFFF00"/>
                </a:solidFill>
              </a:rPr>
              <a:t>číselnikov</a:t>
            </a:r>
            <a:r>
              <a:rPr lang="cs-CZ" b="1" dirty="0">
                <a:solidFill>
                  <a:srgbClr val="FFFF00"/>
                </a:solidFill>
              </a:rPr>
              <a:t> sú garantované, v tomto </a:t>
            </a:r>
            <a:r>
              <a:rPr lang="cs-CZ" b="1" dirty="0" err="1">
                <a:solidFill>
                  <a:srgbClr val="FFFF00"/>
                </a:solidFill>
              </a:rPr>
              <a:t>prípade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MŠVVaŠ</a:t>
            </a:r>
            <a:r>
              <a:rPr lang="cs-CZ" b="1" dirty="0">
                <a:solidFill>
                  <a:srgbClr val="FFFF00"/>
                </a:solidFill>
              </a:rPr>
              <a:t> SR.</a:t>
            </a:r>
            <a:endParaRPr lang="sk-SK" b="1" dirty="0">
              <a:solidFill>
                <a:srgbClr val="FFFF00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283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Portál VŠ </a:t>
            </a:r>
            <a:br>
              <a:rPr lang="sk-SK" dirty="0" smtClean="0"/>
            </a:br>
            <a:r>
              <a:rPr lang="sk-SK" sz="2400" dirty="0" smtClean="0"/>
              <a:t>základné informácie</a:t>
            </a:r>
            <a:endParaRPr lang="sk-S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Portál VŠ ako projekt bol navrhnutý v roku 2005 členmi združenia </a:t>
            </a:r>
            <a:r>
              <a:rPr lang="sk-SK" dirty="0" smtClean="0"/>
              <a:t>EUNIS-SK.</a:t>
            </a:r>
          </a:p>
          <a:p>
            <a:r>
              <a:rPr lang="sk-SK" dirty="0" smtClean="0"/>
              <a:t>V</a:t>
            </a:r>
            <a:r>
              <a:rPr lang="sk-SK" dirty="0"/>
              <a:t> rámci pracovnej skupiny združenia EUNIS-SK sa začal riešiť v roku 2006. </a:t>
            </a:r>
            <a:endParaRPr lang="sk-SK" dirty="0" smtClean="0"/>
          </a:p>
          <a:p>
            <a:r>
              <a:rPr lang="sk-SK" dirty="0" smtClean="0"/>
              <a:t>Pôvodný </a:t>
            </a:r>
            <a:r>
              <a:rPr lang="sk-SK" dirty="0"/>
              <a:t>informačný systém bol dodaný v roku 2007 a následne doplnený o ďalšie moduly, vývoj správy a pod. </a:t>
            </a:r>
            <a:endParaRPr lang="sk-SK" dirty="0" smtClean="0"/>
          </a:p>
          <a:p>
            <a:r>
              <a:rPr lang="sk-SK" dirty="0" smtClean="0"/>
              <a:t>Každoročne </a:t>
            </a:r>
            <a:r>
              <a:rPr lang="sk-SK" dirty="0"/>
              <a:t>je inovovaný, od septembra 2016 beží pod novým dizajnom.</a:t>
            </a:r>
            <a:endParaRPr lang="sk-SK" b="1" dirty="0"/>
          </a:p>
          <a:p>
            <a:r>
              <a:rPr lang="sk-SK" dirty="0"/>
              <a:t>Od marca 2012 je Portál VŠ a súvisiace projekty súčasťou Dátového centra MŠVVaŠ SR.</a:t>
            </a:r>
          </a:p>
        </p:txBody>
      </p:sp>
    </p:spTree>
    <p:extLst>
      <p:ext uri="{BB962C8B-B14F-4D97-AF65-F5344CB8AC3E}">
        <p14:creationId xmlns:p14="http://schemas.microsoft.com/office/powerpoint/2010/main" val="7349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Ciele</a:t>
            </a:r>
            <a:r>
              <a:rPr lang="cs-CZ" b="1" dirty="0"/>
              <a:t> Portálu </a:t>
            </a:r>
            <a:r>
              <a:rPr lang="cs-CZ" b="1" dirty="0" smtClean="0"/>
              <a:t>VŠ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D6E99"/>
          </a:solidFill>
        </p:spPr>
        <p:txBody>
          <a:bodyPr>
            <a:normAutofit fontScale="62500" lnSpcReduction="20000"/>
          </a:bodyPr>
          <a:lstStyle/>
          <a:p>
            <a:pPr lvl="0"/>
            <a:r>
              <a:rPr lang="sk-SK" dirty="0"/>
              <a:t>zabezpečovať rozvoj systematicky usporiadaných a odborne garantovaných informácií týkajúcich sa vysokých </a:t>
            </a:r>
            <a:r>
              <a:rPr lang="sk-SK" sz="3400" dirty="0"/>
              <a:t>škôl, </a:t>
            </a:r>
          </a:p>
          <a:p>
            <a:pPr lvl="0"/>
            <a:r>
              <a:rPr lang="sk-SK" sz="3400" dirty="0"/>
              <a:t>umožňovať získanie informácií v krátkom čase z jedného miesta, </a:t>
            </a:r>
          </a:p>
          <a:p>
            <a:pPr lvl="0"/>
            <a:r>
              <a:rPr lang="sk-SK" sz="3400" dirty="0"/>
              <a:t>umožniť integráciu a prepojenie kľúčových systémov týkajúcich sa vysokých škôl, </a:t>
            </a:r>
          </a:p>
          <a:p>
            <a:pPr lvl="0"/>
            <a:r>
              <a:rPr lang="sk-SK" sz="3400" dirty="0"/>
              <a:t>zabezpečovať prístup k centrálnym databázam a číselníkom. </a:t>
            </a:r>
          </a:p>
          <a:p>
            <a:pPr marL="0" indent="0">
              <a:buNone/>
            </a:pPr>
            <a:endParaRPr lang="sk-SK" sz="3400" dirty="0" smtClean="0"/>
          </a:p>
          <a:p>
            <a:pPr marL="0" indent="0">
              <a:buNone/>
            </a:pPr>
            <a:r>
              <a:rPr lang="sk-SK" sz="3400" dirty="0" smtClean="0"/>
              <a:t>Hlavným </a:t>
            </a:r>
            <a:r>
              <a:rPr lang="sk-SK" sz="3400" dirty="0"/>
              <a:t>cieľom Portálu VŠ do </a:t>
            </a:r>
            <a:r>
              <a:rPr lang="sk-SK" sz="3400" dirty="0" smtClean="0"/>
              <a:t>ďalších rokov: byť </a:t>
            </a:r>
            <a:r>
              <a:rPr lang="sk-SK" sz="3400" dirty="0"/>
              <a:t>zdrojom poskytujúcim všeobecné, ale aj </a:t>
            </a:r>
            <a:r>
              <a:rPr lang="sk-SK" sz="3400" dirty="0" err="1"/>
              <a:t>personalizované</a:t>
            </a:r>
            <a:r>
              <a:rPr lang="sk-SK" sz="3400" dirty="0"/>
              <a:t> informácie, aplikácie a služby pre širokú verejnosť so zameraním sa najmä  na vysoké školy</a:t>
            </a:r>
            <a:r>
              <a:rPr lang="sk-SK" sz="3400" dirty="0" smtClean="0"/>
              <a:t>.</a:t>
            </a:r>
            <a:r>
              <a:rPr lang="cs-CZ" sz="3400" dirty="0"/>
              <a:t> </a:t>
            </a:r>
            <a:endParaRPr lang="sk-SK" sz="3400" dirty="0"/>
          </a:p>
        </p:txBody>
      </p:sp>
    </p:spTree>
    <p:extLst>
      <p:ext uri="{BB962C8B-B14F-4D97-AF65-F5344CB8AC3E}">
        <p14:creationId xmlns:p14="http://schemas.microsoft.com/office/powerpoint/2010/main" val="148534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Cieľové</a:t>
            </a:r>
            <a:r>
              <a:rPr lang="cs-CZ" b="1" dirty="0"/>
              <a:t> skupiny Portálu </a:t>
            </a:r>
            <a:r>
              <a:rPr lang="cs-CZ" b="1" dirty="0" smtClean="0"/>
              <a:t>VŠ	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k-SK" dirty="0"/>
              <a:t>Stredné školy – uchádzači o VŠ štúdium, výchovní poradcovia.</a:t>
            </a:r>
          </a:p>
          <a:p>
            <a:pPr lvl="0"/>
            <a:r>
              <a:rPr lang="sk-SK" dirty="0"/>
              <a:t>Vysoké školy – študenti, učitelia, ostatní zamestnanci.</a:t>
            </a:r>
          </a:p>
          <a:p>
            <a:pPr lvl="0"/>
            <a:r>
              <a:rPr lang="sk-SK" dirty="0"/>
              <a:t>Absolventi - prístup k informáciám o vzdelávacích aktivitách na Slovensku, štatistiky, hodnotenia.</a:t>
            </a:r>
          </a:p>
          <a:p>
            <a:pPr lvl="0"/>
            <a:r>
              <a:rPr lang="sk-SK" dirty="0"/>
              <a:t>Firmy – zamestnávatelia.</a:t>
            </a:r>
          </a:p>
          <a:p>
            <a:pPr lvl="0"/>
            <a:r>
              <a:rPr lang="sk-SK" dirty="0"/>
              <a:t>Širšia verejnosť – záujemcovia najmä o ďalšie vzdelávanie </a:t>
            </a:r>
            <a:r>
              <a:rPr lang="sk-SK" dirty="0" err="1"/>
              <a:t>poriadané</a:t>
            </a:r>
            <a:r>
              <a:rPr lang="sk-SK" dirty="0"/>
              <a:t> VŠ, záujemcovia o dianie na VŠ, konferencie, semináre, ....</a:t>
            </a:r>
          </a:p>
        </p:txBody>
      </p:sp>
    </p:spTree>
    <p:extLst>
      <p:ext uri="{BB962C8B-B14F-4D97-AF65-F5344CB8AC3E}">
        <p14:creationId xmlns:p14="http://schemas.microsoft.com/office/powerpoint/2010/main" val="7205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571</TotalTime>
  <Words>687</Words>
  <Application>Microsoft Office PowerPoint</Application>
  <PresentationFormat>Widescreen</PresentationFormat>
  <Paragraphs>143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Tw Cen MT</vt:lpstr>
      <vt:lpstr>Wingdings</vt:lpstr>
      <vt:lpstr>Circuit</vt:lpstr>
      <vt:lpstr>EFEKTIVITA PREPOJENIA INFORMAČNÝCH SYSTÉMOV V DIGITÁLNOM PROSTREDÍ  SO ZAMERANÍM NA PREPOJENIE  S PORTÁLOM VŠ</vt:lpstr>
      <vt:lpstr>Obsah</vt:lpstr>
      <vt:lpstr>Úvod</vt:lpstr>
      <vt:lpstr>Cieľ ???</vt:lpstr>
      <vt:lpstr>Integrácia informačných systémov používaných na vysokých školách</vt:lpstr>
      <vt:lpstr>Portál vš &lt;--&gt; AIS &lt;--&gt; CMS</vt:lpstr>
      <vt:lpstr>Portál VŠ  základné informácie</vt:lpstr>
      <vt:lpstr>Ciele Portálu VŠ</vt:lpstr>
      <vt:lpstr>Cieľové skupiny Portálu VŠ  </vt:lpstr>
      <vt:lpstr>prepojenie aIS (UIS) s Portálom VŠ – ukážka administrácie ŠP</vt:lpstr>
      <vt:lpstr>Ďalšie možnosti využitia údajov z Portálu VŠ</vt:lpstr>
      <vt:lpstr>CMS na vysokých školách a fakultách vysokých škôl.</vt:lpstr>
      <vt:lpstr>Ukážka z reálneho prepojenia Portálu VŠ s webom FEM SPU v Nitre (CMS Contao)</vt:lpstr>
      <vt:lpstr>PowerPoint Presentation</vt:lpstr>
      <vt:lpstr>Prečo je prepojenie problém?</vt:lpstr>
      <vt:lpstr>Plány</vt:lpstr>
      <vt:lpstr>Dôležitá úloha</vt:lpstr>
      <vt:lpstr>Nové funkcie Portálu VŠ</vt:lpstr>
      <vt:lpstr>Záver</vt:lpstr>
      <vt:lpstr>Ďakujem za pozornosť</vt:lpstr>
    </vt:vector>
  </TitlesOfParts>
  <Company>SPU Nitra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EFEKTIVITA PREPOJENIA INFORMAČNÝCH SYSTÉMOV V DIGITÁLNOM PROSTREDÍ SO ZAMERANÍM NA PREPOJENIE S PORTÁLOM VŠ</dc:title>
  <dc:creator>Darina Tothova</dc:creator>
  <cp:lastModifiedBy>Darina Tothova</cp:lastModifiedBy>
  <cp:revision>28</cp:revision>
  <dcterms:created xsi:type="dcterms:W3CDTF">2021-09-22T22:28:44Z</dcterms:created>
  <dcterms:modified xsi:type="dcterms:W3CDTF">2021-09-24T14:28:46Z</dcterms:modified>
</cp:coreProperties>
</file>